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82" r:id="rId19"/>
    <p:sldId id="283" r:id="rId20"/>
    <p:sldId id="275" r:id="rId21"/>
    <p:sldId id="276" r:id="rId22"/>
    <p:sldId id="278" r:id="rId23"/>
    <p:sldId id="279" r:id="rId24"/>
    <p:sldId id="280" r:id="rId25"/>
    <p:sldId id="281" r:id="rId26"/>
    <p:sldId id="277" r:id="rId27"/>
    <p:sldId id="285" r:id="rId28"/>
    <p:sldId id="284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3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9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9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3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3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9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320A-F4E3-4B3A-9D3E-A0200125CE92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A60A-E3BD-4DF4-B152-5ECA0BE2C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yweb.liu.edu/~uroy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Macroeconomic Theory of the Open 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Udayan Roy: </a:t>
            </a:r>
            <a:r>
              <a:rPr lang="en-US" dirty="0" smtClean="0">
                <a:hlinkClick r:id="rId2"/>
              </a:rPr>
              <a:t>http://myweb.liu.edu/~uroy/index.html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reeform 17"/>
          <p:cNvSpPr>
            <a:spLocks/>
          </p:cNvSpPr>
          <p:nvPr/>
        </p:nvSpPr>
        <p:spPr bwMode="auto">
          <a:xfrm>
            <a:off x="3068638" y="1504658"/>
            <a:ext cx="6691312" cy="4616450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4616450 h 2908"/>
              <a:gd name="T4" fmla="*/ 6691312 w 4215"/>
              <a:gd name="T5" fmla="*/ 4616450 h 29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Rectangle 18"/>
          <p:cNvSpPr>
            <a:spLocks noChangeArrowheads="1"/>
          </p:cNvSpPr>
          <p:nvPr/>
        </p:nvSpPr>
        <p:spPr bwMode="auto">
          <a:xfrm>
            <a:off x="8588375" y="6137424"/>
            <a:ext cx="14053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of Loanable Funds</a:t>
            </a:r>
            <a:endParaRPr lang="en-US" altLang="en-US" dirty="0">
              <a:latin typeface="+mn-lt"/>
            </a:endParaRPr>
          </a:p>
        </p:txBody>
      </p: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4179888" y="2347621"/>
            <a:ext cx="4865688" cy="3376612"/>
            <a:chOff x="1673" y="1281"/>
            <a:chExt cx="3065" cy="2127"/>
          </a:xfrm>
        </p:grpSpPr>
        <p:sp>
          <p:nvSpPr>
            <p:cNvPr id="9241" name="Line 24"/>
            <p:cNvSpPr>
              <a:spLocks noChangeShapeType="1"/>
            </p:cNvSpPr>
            <p:nvPr/>
          </p:nvSpPr>
          <p:spPr bwMode="auto">
            <a:xfrm flipV="1">
              <a:off x="1673" y="1327"/>
              <a:ext cx="1601" cy="208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25"/>
            <p:cNvSpPr>
              <a:spLocks noChangeArrowheads="1"/>
            </p:cNvSpPr>
            <p:nvPr/>
          </p:nvSpPr>
          <p:spPr bwMode="auto">
            <a:xfrm>
              <a:off x="3332" y="1281"/>
              <a:ext cx="140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700" b="1" dirty="0">
                  <a:solidFill>
                    <a:srgbClr val="000000"/>
                  </a:solidFill>
                  <a:latin typeface="+mn-lt"/>
                </a:rPr>
                <a:t>Supply of loanable 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funds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(National saving, 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S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altLang="en-US" b="1" dirty="0">
                <a:latin typeface="+mn-lt"/>
              </a:endParaRPr>
            </a:p>
          </p:txBody>
        </p:sp>
      </p:grp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3724275" y="2898484"/>
            <a:ext cx="6121408" cy="2844801"/>
            <a:chOff x="1386" y="1628"/>
            <a:chExt cx="3856" cy="1792"/>
          </a:xfrm>
        </p:grpSpPr>
        <p:sp>
          <p:nvSpPr>
            <p:cNvPr id="9236" name="Line 28"/>
            <p:cNvSpPr>
              <a:spLocks noChangeShapeType="1"/>
            </p:cNvSpPr>
            <p:nvPr/>
          </p:nvSpPr>
          <p:spPr bwMode="auto">
            <a:xfrm flipH="1" flipV="1">
              <a:off x="1386" y="1628"/>
              <a:ext cx="2188" cy="144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30"/>
            <p:cNvSpPr>
              <a:spLocks noChangeArrowheads="1"/>
            </p:cNvSpPr>
            <p:nvPr/>
          </p:nvSpPr>
          <p:spPr bwMode="auto">
            <a:xfrm>
              <a:off x="3643" y="2926"/>
              <a:ext cx="1599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Demand for loanable funds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(domestic investment plus 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net capital outflow, 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I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 + 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NCO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altLang="en-US" b="1" dirty="0">
                <a:latin typeface="+mn-lt"/>
              </a:endParaRPr>
            </a:p>
          </p:txBody>
        </p:sp>
      </p:grpSp>
      <p:grpSp>
        <p:nvGrpSpPr>
          <p:cNvPr id="86049" name="Group 33"/>
          <p:cNvGrpSpPr>
            <a:grpSpLocks/>
          </p:cNvGrpSpPr>
          <p:nvPr/>
        </p:nvGrpSpPr>
        <p:grpSpPr bwMode="auto">
          <a:xfrm>
            <a:off x="1895477" y="3663661"/>
            <a:ext cx="4098922" cy="3062290"/>
            <a:chOff x="234" y="2110"/>
            <a:chExt cx="2582" cy="1929"/>
          </a:xfrm>
        </p:grpSpPr>
        <p:grpSp>
          <p:nvGrpSpPr>
            <p:cNvPr id="9228" name="Group 34"/>
            <p:cNvGrpSpPr>
              <a:grpSpLocks/>
            </p:cNvGrpSpPr>
            <p:nvPr/>
          </p:nvGrpSpPr>
          <p:grpSpPr bwMode="auto">
            <a:xfrm>
              <a:off x="973" y="2313"/>
              <a:ext cx="1551" cy="1345"/>
              <a:chOff x="973" y="2313"/>
              <a:chExt cx="1551" cy="1345"/>
            </a:xfrm>
          </p:grpSpPr>
          <p:sp>
            <p:nvSpPr>
              <p:cNvPr id="9234" name="Freeform 35"/>
              <p:cNvSpPr>
                <a:spLocks/>
              </p:cNvSpPr>
              <p:nvPr/>
            </p:nvSpPr>
            <p:spPr bwMode="auto">
              <a:xfrm>
                <a:off x="973" y="2355"/>
                <a:ext cx="1513" cy="1303"/>
              </a:xfrm>
              <a:custGeom>
                <a:avLst/>
                <a:gdLst>
                  <a:gd name="T0" fmla="*/ 0 w 1513"/>
                  <a:gd name="T1" fmla="*/ 0 h 1303"/>
                  <a:gd name="T2" fmla="*/ 1513 w 1513"/>
                  <a:gd name="T3" fmla="*/ 0 h 1303"/>
                  <a:gd name="T4" fmla="*/ 1513 w 1513"/>
                  <a:gd name="T5" fmla="*/ 1303 h 130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13" h="1303">
                    <a:moveTo>
                      <a:pt x="0" y="0"/>
                    </a:moveTo>
                    <a:lnTo>
                      <a:pt x="1513" y="0"/>
                    </a:lnTo>
                    <a:lnTo>
                      <a:pt x="1513" y="1303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Oval 36"/>
              <p:cNvSpPr>
                <a:spLocks noChangeArrowheads="1"/>
              </p:cNvSpPr>
              <p:nvPr/>
            </p:nvSpPr>
            <p:spPr bwMode="auto">
              <a:xfrm>
                <a:off x="2449" y="2313"/>
                <a:ext cx="75" cy="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229" name="Rectangle 37"/>
            <p:cNvSpPr>
              <a:spLocks noChangeArrowheads="1"/>
            </p:cNvSpPr>
            <p:nvPr/>
          </p:nvSpPr>
          <p:spPr bwMode="auto">
            <a:xfrm>
              <a:off x="2165" y="3709"/>
              <a:ext cx="6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700" dirty="0" smtClean="0">
                  <a:solidFill>
                    <a:srgbClr val="000000"/>
                  </a:solidFill>
                  <a:latin typeface="+mn-lt"/>
                </a:rPr>
                <a:t>Equilibrium Quantity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9231" name="Rectangle 39"/>
            <p:cNvSpPr>
              <a:spLocks noChangeArrowheads="1"/>
            </p:cNvSpPr>
            <p:nvPr/>
          </p:nvSpPr>
          <p:spPr bwMode="auto">
            <a:xfrm>
              <a:off x="234" y="2110"/>
              <a:ext cx="715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sz="1700" dirty="0" smtClean="0">
                  <a:solidFill>
                    <a:srgbClr val="000000"/>
                  </a:solidFill>
                  <a:latin typeface="+mn-lt"/>
                </a:rPr>
                <a:t>Equilibrium Real Interest Rate</a:t>
              </a:r>
              <a:endParaRPr lang="en-US" alt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Market for Loanable </a:t>
            </a:r>
            <a:r>
              <a:rPr lang="en-US" altLang="en-US" dirty="0" smtClean="0"/>
              <a:t>Funds: Equilibrium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3576" y="1505968"/>
            <a:ext cx="1135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Real Interest Rate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996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Market for Loanable Funds: Equilibrium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591550" y="5934075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7153275" y="4502150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00975" y="3054449"/>
            <a:ext cx="79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Real Interest Rate</a:t>
            </a:r>
            <a:endParaRPr lang="en-US" sz="1400" b="1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0807699" y="5937399"/>
            <a:ext cx="11626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of Loanable Funds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81550" y="5934075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3343275" y="4502150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0975" y="3054449"/>
            <a:ext cx="79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Real Interest Rate</a:t>
            </a:r>
            <a:endParaRPr lang="en-US" sz="1400" b="1" dirty="0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997700" y="5937399"/>
            <a:ext cx="11702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Net Capital Outflow (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+mn-lt"/>
              </a:rPr>
              <a:t>NCO</a:t>
            </a:r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61869" y="5934075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-576406" y="4502150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94" y="3054449"/>
            <a:ext cx="79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Real Interest Rate</a:t>
            </a:r>
            <a:endParaRPr lang="en-US" sz="1400" b="1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078019" y="5937399"/>
            <a:ext cx="10604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Investment (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+mn-lt"/>
              </a:rPr>
              <a:t>I</a:t>
            </a:r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932244" y="3349592"/>
            <a:ext cx="2405681" cy="1953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1746" y="3500388"/>
            <a:ext cx="1307308" cy="18993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25947" y="3500388"/>
            <a:ext cx="1107188" cy="2034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662737" y="3734603"/>
            <a:ext cx="2290812" cy="20501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62155" y="4393376"/>
            <a:ext cx="93268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9430016" y="5175138"/>
            <a:ext cx="15544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27416" y="5156835"/>
            <a:ext cx="15544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4841456" y="5175138"/>
            <a:ext cx="15544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49527" y="3408214"/>
            <a:ext cx="1218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Supply (</a:t>
            </a:r>
            <a:r>
              <a:rPr lang="en-US" sz="1600" i="1" dirty="0" smtClean="0"/>
              <a:t>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0520219" y="5287465"/>
            <a:ext cx="167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Demand (</a:t>
            </a:r>
            <a:r>
              <a:rPr lang="en-US" sz="1600" i="1" dirty="0" smtClean="0"/>
              <a:t>I </a:t>
            </a:r>
            <a:r>
              <a:rPr lang="en-US" sz="1600" dirty="0" smtClean="0"/>
              <a:t>+ </a:t>
            </a:r>
            <a:r>
              <a:rPr lang="en-US" sz="1600" i="1" dirty="0" smtClean="0"/>
              <a:t>NCO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0344237" y="4210318"/>
            <a:ext cx="1218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Equilibrium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270767" y="5152814"/>
            <a:ext cx="139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 Capital Outflow (</a:t>
            </a:r>
            <a:r>
              <a:rPr lang="en-US" sz="1600" i="1" dirty="0" smtClean="0"/>
              <a:t>NCO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004224" y="5227938"/>
            <a:ext cx="1406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Investment (</a:t>
            </a:r>
            <a:r>
              <a:rPr lang="en-US" sz="1600" i="1" dirty="0" smtClean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8" name="Oval 37"/>
          <p:cNvSpPr/>
          <p:nvPr/>
        </p:nvSpPr>
        <p:spPr>
          <a:xfrm>
            <a:off x="8539125" y="4314940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403161" y="4135219"/>
            <a:ext cx="1218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Equilibrium real interest rate</a:t>
            </a:r>
            <a:endParaRPr lang="en-US" sz="1400" dirty="0"/>
          </a:p>
        </p:txBody>
      </p:sp>
      <p:sp>
        <p:nvSpPr>
          <p:cNvPr id="40" name="Oval 39"/>
          <p:cNvSpPr/>
          <p:nvPr/>
        </p:nvSpPr>
        <p:spPr>
          <a:xfrm>
            <a:off x="10144829" y="4333242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562970" y="4326556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151773" y="5880533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356548" y="4333241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331939" y="5880533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546091" y="5869420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598417" y="5934142"/>
            <a:ext cx="121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Equilibrium saving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021746" y="5913539"/>
            <a:ext cx="1218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Equilibrium net capital outflow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5601" y="5966041"/>
            <a:ext cx="121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Equilibrium investment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88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868352" y="4864758"/>
            <a:ext cx="996696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5416320" y="5381432"/>
            <a:ext cx="109728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Market for Loanable Funds: Equilibrium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591550" y="5934075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7153275" y="4502150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00975" y="3054449"/>
            <a:ext cx="79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Real Interest Rate</a:t>
            </a:r>
            <a:endParaRPr lang="en-US" sz="1400" b="1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0807699" y="5937399"/>
            <a:ext cx="116262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of Loanable Funds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81550" y="5934075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3343275" y="4502150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0975" y="3054449"/>
            <a:ext cx="79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Real Interest Rate</a:t>
            </a:r>
            <a:endParaRPr lang="en-US" sz="1400" b="1" dirty="0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997700" y="5937399"/>
            <a:ext cx="11702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Net Capital Outflow (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+mn-lt"/>
              </a:rPr>
              <a:t>NCO</a:t>
            </a:r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61869" y="5934075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-576406" y="4502150"/>
            <a:ext cx="28860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94" y="3054449"/>
            <a:ext cx="792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Real Interest Rate</a:t>
            </a:r>
            <a:endParaRPr lang="en-US" sz="1400" b="1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078019" y="5937399"/>
            <a:ext cx="10604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Investment (</a:t>
            </a:r>
            <a:r>
              <a:rPr lang="en-US" altLang="en-US" sz="1400" b="1" i="1" dirty="0" smtClean="0">
                <a:solidFill>
                  <a:srgbClr val="000000"/>
                </a:solidFill>
                <a:latin typeface="+mn-lt"/>
              </a:rPr>
              <a:t>I</a:t>
            </a:r>
            <a:r>
              <a:rPr lang="en-US" altLang="en-US" sz="1400" b="1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US" altLang="en-US" sz="18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932244" y="3349592"/>
            <a:ext cx="2405681" cy="1953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1746" y="3500388"/>
            <a:ext cx="1307308" cy="18993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25947" y="3500388"/>
            <a:ext cx="1107188" cy="2034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662737" y="3734603"/>
            <a:ext cx="2290812" cy="20501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62155" y="4393376"/>
            <a:ext cx="93268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9430016" y="5175138"/>
            <a:ext cx="15544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27416" y="5156835"/>
            <a:ext cx="15544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4841456" y="5175138"/>
            <a:ext cx="15544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49527" y="3408214"/>
            <a:ext cx="1218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Supply (</a:t>
            </a:r>
            <a:r>
              <a:rPr lang="en-US" sz="1600" i="1" dirty="0" smtClean="0"/>
              <a:t>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0520219" y="5287465"/>
            <a:ext cx="167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Demand (</a:t>
            </a:r>
            <a:r>
              <a:rPr lang="en-US" sz="1600" i="1" dirty="0" smtClean="0"/>
              <a:t>I </a:t>
            </a:r>
            <a:r>
              <a:rPr lang="en-US" sz="1600" dirty="0" smtClean="0"/>
              <a:t>+ </a:t>
            </a:r>
            <a:r>
              <a:rPr lang="en-US" sz="1600" i="1" dirty="0" smtClean="0"/>
              <a:t>NCO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0344237" y="4210318"/>
            <a:ext cx="1218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Equilibrium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270767" y="5152814"/>
            <a:ext cx="139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Net Capital Outflow (</a:t>
            </a:r>
            <a:r>
              <a:rPr lang="en-US" sz="1600" i="1" dirty="0" smtClean="0"/>
              <a:t>NCO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004224" y="5227938"/>
            <a:ext cx="1406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Investment (</a:t>
            </a:r>
            <a:r>
              <a:rPr lang="en-US" sz="1600" i="1" dirty="0" smtClean="0"/>
              <a:t>I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8" name="Oval 37"/>
          <p:cNvSpPr/>
          <p:nvPr/>
        </p:nvSpPr>
        <p:spPr>
          <a:xfrm>
            <a:off x="8539125" y="4314940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403161" y="4135219"/>
            <a:ext cx="1218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Equilibrium real interest rate</a:t>
            </a:r>
            <a:endParaRPr lang="en-US" sz="1400" dirty="0"/>
          </a:p>
        </p:txBody>
      </p:sp>
      <p:sp>
        <p:nvSpPr>
          <p:cNvPr id="40" name="Oval 39"/>
          <p:cNvSpPr/>
          <p:nvPr/>
        </p:nvSpPr>
        <p:spPr>
          <a:xfrm>
            <a:off x="10144829" y="4333242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562970" y="4326556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151773" y="5880533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356548" y="4333241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331939" y="5880533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546091" y="5869420"/>
            <a:ext cx="129309" cy="129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598417" y="5934142"/>
            <a:ext cx="121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Equilibrium saving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4901678" y="5913539"/>
            <a:ext cx="1439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Equilibrium net capital outflow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5601" y="5966041"/>
            <a:ext cx="121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Equilibrium investment</a:t>
            </a:r>
            <a:endParaRPr lang="en-US" sz="14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9700962" y="3753653"/>
            <a:ext cx="2290812" cy="205018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10703013" y="5858327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908540" y="4804574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0707458" y="4804574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16200000" flipH="1">
            <a:off x="10220591" y="5384688"/>
            <a:ext cx="109728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1120545" y="5399773"/>
            <a:ext cx="109728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537850" y="4811394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592647" y="5869420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609509" y="4811798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85893" y="5862402"/>
            <a:ext cx="129309" cy="12930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9650" y="1690688"/>
            <a:ext cx="541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the loanable funds theory predicts that an increase (meaning a shift to the right) in the national saving </a:t>
            </a:r>
            <a:r>
              <a:rPr lang="en-US" i="1" dirty="0" smtClean="0"/>
              <a:t>curve</a:t>
            </a:r>
            <a:r>
              <a:rPr lang="en-US" dirty="0" smtClean="0"/>
              <a:t> will reduce the real interest rate, and increase the equilibrium </a:t>
            </a:r>
            <a:r>
              <a:rPr lang="en-US" i="1" dirty="0" smtClean="0"/>
              <a:t>amounts</a:t>
            </a:r>
            <a:r>
              <a:rPr lang="en-US" dirty="0" smtClean="0"/>
              <a:t> of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I</a:t>
            </a:r>
            <a:r>
              <a:rPr lang="en-US" dirty="0" smtClean="0"/>
              <a:t>, and </a:t>
            </a:r>
            <a:r>
              <a:rPr lang="en-US" i="1" dirty="0" smtClean="0"/>
              <a:t>NCO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524625" y="1690688"/>
            <a:ext cx="541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an exercise, use the loanable funds theory to predict the effects of (</a:t>
            </a:r>
            <a:r>
              <a:rPr lang="en-US" dirty="0" err="1" smtClean="0"/>
              <a:t>i</a:t>
            </a:r>
            <a:r>
              <a:rPr lang="en-US" dirty="0" smtClean="0"/>
              <a:t>) a shift to the right of the investment curve, and (ii) </a:t>
            </a:r>
            <a:r>
              <a:rPr lang="en-US" dirty="0"/>
              <a:t>a shift to the right of the </a:t>
            </a:r>
            <a:r>
              <a:rPr lang="en-US" dirty="0" smtClean="0"/>
              <a:t>net capital outflow curve.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Accounting Identity: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seen before that the actual levels of net exports and net capital outflow </a:t>
            </a:r>
            <a:r>
              <a:rPr lang="en-US" i="1" dirty="0" smtClean="0"/>
              <a:t>must be </a:t>
            </a:r>
            <a:r>
              <a:rPr lang="en-US" dirty="0" smtClean="0"/>
              <a:t>equal: </a:t>
            </a:r>
            <a:r>
              <a:rPr lang="en-US" i="1" dirty="0" smtClean="0"/>
              <a:t>NX</a:t>
            </a:r>
            <a:r>
              <a:rPr lang="en-US" dirty="0" smtClean="0"/>
              <a:t> = </a:t>
            </a:r>
            <a:r>
              <a:rPr lang="en-US" i="1" dirty="0" smtClean="0"/>
              <a:t>NCO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But, </a:t>
            </a:r>
            <a:r>
              <a:rPr lang="en-US" dirty="0"/>
              <a:t>in a free-market economy, people and/or firms cannot be forced to do this or that.</a:t>
            </a:r>
          </a:p>
          <a:p>
            <a:r>
              <a:rPr lang="en-US" dirty="0"/>
              <a:t>Therefore, </a:t>
            </a:r>
            <a:r>
              <a:rPr lang="en-US" i="1" dirty="0"/>
              <a:t>desired</a:t>
            </a:r>
            <a:r>
              <a:rPr lang="en-US" dirty="0"/>
              <a:t> </a:t>
            </a:r>
            <a:r>
              <a:rPr lang="en-US" dirty="0" smtClean="0"/>
              <a:t>net exports must </a:t>
            </a:r>
            <a:r>
              <a:rPr lang="en-US" dirty="0"/>
              <a:t>be equal to </a:t>
            </a:r>
            <a:r>
              <a:rPr lang="en-US" i="1" dirty="0"/>
              <a:t>desired</a:t>
            </a:r>
            <a:r>
              <a:rPr lang="en-US" dirty="0"/>
              <a:t> </a:t>
            </a:r>
            <a:r>
              <a:rPr lang="en-US" dirty="0" smtClean="0"/>
              <a:t>net </a:t>
            </a:r>
            <a:r>
              <a:rPr lang="en-US" dirty="0"/>
              <a:t>capital outflow.</a:t>
            </a:r>
          </a:p>
          <a:p>
            <a:r>
              <a:rPr lang="en-US" dirty="0"/>
              <a:t>How is this accomplished? How are these desired amounts brought into line?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 for Foreign-Currency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we may imagine a market in which ice cream is exchanged for currency, or a market in which Amazon shares are exchanged for currency, we may imagine a market in which different currencies are exchanged for each other.</a:t>
            </a:r>
          </a:p>
          <a:p>
            <a:r>
              <a:rPr lang="en-US" dirty="0" smtClean="0"/>
              <a:t>That’s </a:t>
            </a:r>
            <a:r>
              <a:rPr lang="en-US" dirty="0" smtClean="0">
                <a:solidFill>
                  <a:srgbClr val="0070C0"/>
                </a:solidFill>
              </a:rPr>
              <a:t>the market for foreign-currency exchange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assume that in this market there is a supply and a demand for every currency.</a:t>
            </a:r>
          </a:p>
          <a:p>
            <a:r>
              <a:rPr lang="en-US" dirty="0" smtClean="0"/>
              <a:t>We assume that this market’s price reaches the equilibrium level at which supply and demand are equal.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 for Foreign-Currency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supply of </a:t>
            </a:r>
            <a:r>
              <a:rPr lang="en-US" dirty="0" smtClean="0">
                <a:solidFill>
                  <a:srgbClr val="0070C0"/>
                </a:solidFill>
              </a:rPr>
              <a:t>the domestic currency </a:t>
            </a:r>
            <a:r>
              <a:rPr lang="en-US" dirty="0"/>
              <a:t>= </a:t>
            </a:r>
            <a:r>
              <a:rPr lang="en-US" dirty="0" smtClean="0"/>
              <a:t>desired net capital outflow (</a:t>
            </a:r>
            <a:r>
              <a:rPr lang="en-US" i="1" dirty="0" smtClean="0"/>
              <a:t>NCO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This supply depends on many factors, </a:t>
            </a:r>
            <a:r>
              <a:rPr lang="en-US" dirty="0" smtClean="0"/>
              <a:t>but </a:t>
            </a:r>
            <a:r>
              <a:rPr lang="en-US" i="1" dirty="0" smtClean="0"/>
              <a:t>not</a:t>
            </a:r>
            <a:r>
              <a:rPr lang="en-US" dirty="0" smtClean="0"/>
              <a:t> on </a:t>
            </a:r>
            <a:r>
              <a:rPr lang="en-US" dirty="0"/>
              <a:t>the real </a:t>
            </a:r>
            <a:r>
              <a:rPr lang="en-US" dirty="0" smtClean="0"/>
              <a:t>exchange </a:t>
            </a:r>
            <a:r>
              <a:rPr lang="en-US" dirty="0"/>
              <a:t>rate.</a:t>
            </a:r>
          </a:p>
          <a:p>
            <a:pPr lvl="1"/>
            <a:r>
              <a:rPr lang="en-US" dirty="0" smtClean="0"/>
              <a:t>Recall that the determination of desired net capital outflow was determined in the market for loanable funds before I even mentioned the real exchange rate.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demand for the domestic currency </a:t>
            </a:r>
            <a:r>
              <a:rPr lang="en-US" dirty="0" smtClean="0"/>
              <a:t>= desired net exports (</a:t>
            </a:r>
            <a:r>
              <a:rPr lang="en-US" i="1" dirty="0" smtClean="0"/>
              <a:t>NX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This </a:t>
            </a:r>
            <a:r>
              <a:rPr lang="en-US" dirty="0"/>
              <a:t>demand </a:t>
            </a:r>
            <a:r>
              <a:rPr lang="en-US" dirty="0"/>
              <a:t>depends on many factors, including the real </a:t>
            </a:r>
            <a:r>
              <a:rPr lang="en-US" dirty="0" smtClean="0"/>
              <a:t>exchange </a:t>
            </a:r>
            <a:r>
              <a:rPr lang="en-US" dirty="0"/>
              <a:t>rate.</a:t>
            </a:r>
          </a:p>
          <a:p>
            <a:pPr lvl="1"/>
            <a:r>
              <a:rPr lang="en-US" dirty="0"/>
              <a:t>The </a:t>
            </a:r>
            <a:r>
              <a:rPr lang="en-US" dirty="0"/>
              <a:t>demand for </a:t>
            </a:r>
            <a:r>
              <a:rPr lang="en-US" dirty="0" smtClean="0"/>
              <a:t>the domestic currency </a:t>
            </a:r>
            <a:r>
              <a:rPr lang="en-US" i="1" dirty="0" smtClean="0"/>
              <a:t>decreases</a:t>
            </a:r>
            <a:r>
              <a:rPr lang="en-US" dirty="0" smtClean="0"/>
              <a:t> </a:t>
            </a:r>
            <a:r>
              <a:rPr lang="en-US" dirty="0"/>
              <a:t>when the real </a:t>
            </a:r>
            <a:r>
              <a:rPr lang="en-US" dirty="0" smtClean="0"/>
              <a:t>exchange </a:t>
            </a:r>
            <a:r>
              <a:rPr lang="en-US" dirty="0"/>
              <a:t>rate </a:t>
            </a:r>
            <a:r>
              <a:rPr lang="en-US" i="1" dirty="0"/>
              <a:t>increases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 for Foreign-Currency Exchange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/>
                  <a:t>real </a:t>
                </a:r>
                <a:r>
                  <a:rPr lang="en-US" dirty="0" smtClean="0"/>
                  <a:t>exchange rate </a:t>
                </a:r>
                <a:r>
                  <a:rPr lang="en-US" dirty="0"/>
                  <a:t>reaches an </a:t>
                </a:r>
                <a:r>
                  <a:rPr lang="en-US" i="1" dirty="0"/>
                  <a:t>equilibrium</a:t>
                </a:r>
                <a:r>
                  <a:rPr lang="en-US" dirty="0"/>
                  <a:t> level at which supply is equal to demand</a:t>
                </a:r>
              </a:p>
              <a:p>
                <a:r>
                  <a:rPr lang="en-US" dirty="0"/>
                  <a:t>In this way, we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r>
                  <a:rPr lang="en-US" dirty="0"/>
                  <a:t> even when the variables are interpreted as the </a:t>
                </a:r>
                <a:r>
                  <a:rPr lang="en-US" i="1" dirty="0"/>
                  <a:t>desired</a:t>
                </a:r>
                <a:r>
                  <a:rPr lang="en-US" dirty="0"/>
                  <a:t> amounts.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0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reeform 17"/>
          <p:cNvSpPr>
            <a:spLocks/>
          </p:cNvSpPr>
          <p:nvPr/>
        </p:nvSpPr>
        <p:spPr bwMode="auto">
          <a:xfrm>
            <a:off x="3154363" y="1546514"/>
            <a:ext cx="6711950" cy="4632325"/>
          </a:xfrm>
          <a:custGeom>
            <a:avLst/>
            <a:gdLst>
              <a:gd name="T0" fmla="*/ 0 w 4228"/>
              <a:gd name="T1" fmla="*/ 0 h 2918"/>
              <a:gd name="T2" fmla="*/ 0 w 4228"/>
              <a:gd name="T3" fmla="*/ 4632325 h 2918"/>
              <a:gd name="T4" fmla="*/ 6711950 w 4228"/>
              <a:gd name="T5" fmla="*/ 4632325 h 2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8" h="2918">
                <a:moveTo>
                  <a:pt x="0" y="0"/>
                </a:moveTo>
                <a:lnTo>
                  <a:pt x="0" y="2918"/>
                </a:lnTo>
                <a:lnTo>
                  <a:pt x="4228" y="291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18"/>
          <p:cNvSpPr>
            <a:spLocks noChangeArrowheads="1"/>
          </p:cNvSpPr>
          <p:nvPr/>
        </p:nvSpPr>
        <p:spPr bwMode="auto">
          <a:xfrm>
            <a:off x="7802852" y="6216938"/>
            <a:ext cx="3456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of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domestic currency exchanged for foreign currency</a:t>
            </a:r>
            <a:endParaRPr lang="en-US" altLang="en-US" dirty="0">
              <a:latin typeface="+mn-lt"/>
            </a:endParaRPr>
          </a:p>
        </p:txBody>
      </p:sp>
      <p:sp>
        <p:nvSpPr>
          <p:cNvPr id="17415" name="Rectangle 21"/>
          <p:cNvSpPr>
            <a:spLocks noChangeArrowheads="1"/>
          </p:cNvSpPr>
          <p:nvPr/>
        </p:nvSpPr>
        <p:spPr bwMode="auto">
          <a:xfrm>
            <a:off x="2088430" y="1589812"/>
            <a:ext cx="10382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Real Exchange Rate</a:t>
            </a:r>
            <a:endParaRPr lang="en-US" altLang="en-US" dirty="0">
              <a:latin typeface="+mn-lt"/>
            </a:endParaRPr>
          </a:p>
        </p:txBody>
      </p:sp>
      <p:grpSp>
        <p:nvGrpSpPr>
          <p:cNvPr id="87067" name="Group 27"/>
          <p:cNvGrpSpPr>
            <a:grpSpLocks/>
          </p:cNvGrpSpPr>
          <p:nvPr/>
        </p:nvGrpSpPr>
        <p:grpSpPr bwMode="auto">
          <a:xfrm>
            <a:off x="3811588" y="2943515"/>
            <a:ext cx="6143630" cy="2647951"/>
            <a:chOff x="1441" y="1668"/>
            <a:chExt cx="3870" cy="1668"/>
          </a:xfrm>
        </p:grpSpPr>
        <p:sp>
          <p:nvSpPr>
            <p:cNvPr id="17429" name="Line 28"/>
            <p:cNvSpPr>
              <a:spLocks noChangeShapeType="1"/>
            </p:cNvSpPr>
            <p:nvPr/>
          </p:nvSpPr>
          <p:spPr bwMode="auto">
            <a:xfrm flipH="1" flipV="1">
              <a:off x="1441" y="1668"/>
              <a:ext cx="2196" cy="1446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9"/>
            <p:cNvSpPr>
              <a:spLocks noChangeArrowheads="1"/>
            </p:cNvSpPr>
            <p:nvPr/>
          </p:nvSpPr>
          <p:spPr bwMode="auto">
            <a:xfrm>
              <a:off x="3691" y="3026"/>
              <a:ext cx="1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Demand for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domestic currency</a:t>
              </a:r>
              <a:b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(net </a:t>
              </a:r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exports)</a:t>
              </a:r>
              <a:endParaRPr lang="en-US" altLang="en-US" sz="1600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Exports and the Real Exchange Rate</a:t>
            </a:r>
          </a:p>
        </p:txBody>
      </p:sp>
    </p:spTree>
    <p:extLst>
      <p:ext uri="{BB962C8B-B14F-4D97-AF65-F5344CB8AC3E}">
        <p14:creationId xmlns:p14="http://schemas.microsoft.com/office/powerpoint/2010/main" val="8944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reeform 17"/>
          <p:cNvSpPr>
            <a:spLocks/>
          </p:cNvSpPr>
          <p:nvPr/>
        </p:nvSpPr>
        <p:spPr bwMode="auto">
          <a:xfrm>
            <a:off x="3154363" y="1546514"/>
            <a:ext cx="6711950" cy="4632325"/>
          </a:xfrm>
          <a:custGeom>
            <a:avLst/>
            <a:gdLst>
              <a:gd name="T0" fmla="*/ 0 w 4228"/>
              <a:gd name="T1" fmla="*/ 0 h 2918"/>
              <a:gd name="T2" fmla="*/ 0 w 4228"/>
              <a:gd name="T3" fmla="*/ 4632325 h 2918"/>
              <a:gd name="T4" fmla="*/ 6711950 w 4228"/>
              <a:gd name="T5" fmla="*/ 4632325 h 2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8" h="2918">
                <a:moveTo>
                  <a:pt x="0" y="0"/>
                </a:moveTo>
                <a:lnTo>
                  <a:pt x="0" y="2918"/>
                </a:lnTo>
                <a:lnTo>
                  <a:pt x="4228" y="291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18"/>
          <p:cNvSpPr>
            <a:spLocks noChangeArrowheads="1"/>
          </p:cNvSpPr>
          <p:nvPr/>
        </p:nvSpPr>
        <p:spPr bwMode="auto">
          <a:xfrm>
            <a:off x="7802852" y="6216938"/>
            <a:ext cx="3456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of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domestic currency exchanged for foreign currency</a:t>
            </a:r>
            <a:endParaRPr lang="en-US" altLang="en-US" dirty="0">
              <a:latin typeface="+mn-lt"/>
            </a:endParaRPr>
          </a:p>
        </p:txBody>
      </p:sp>
      <p:sp>
        <p:nvSpPr>
          <p:cNvPr id="17415" name="Rectangle 21"/>
          <p:cNvSpPr>
            <a:spLocks noChangeArrowheads="1"/>
          </p:cNvSpPr>
          <p:nvPr/>
        </p:nvSpPr>
        <p:spPr bwMode="auto">
          <a:xfrm>
            <a:off x="2088430" y="1589812"/>
            <a:ext cx="10382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Real Exchange Rate</a:t>
            </a:r>
            <a:endParaRPr lang="en-US" altLang="en-US" dirty="0">
              <a:latin typeface="+mn-lt"/>
            </a:endParaRPr>
          </a:p>
        </p:txBody>
      </p:sp>
      <p:grpSp>
        <p:nvGrpSpPr>
          <p:cNvPr id="87063" name="Group 23"/>
          <p:cNvGrpSpPr>
            <a:grpSpLocks/>
          </p:cNvGrpSpPr>
          <p:nvPr/>
        </p:nvGrpSpPr>
        <p:grpSpPr bwMode="auto">
          <a:xfrm>
            <a:off x="5430841" y="2254538"/>
            <a:ext cx="3738563" cy="3924300"/>
            <a:chOff x="2461" y="1234"/>
            <a:chExt cx="2355" cy="2472"/>
          </a:xfrm>
        </p:grpSpPr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2545" y="1278"/>
              <a:ext cx="1" cy="2428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2461" y="1234"/>
              <a:ext cx="235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Supply of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domestic currency</a:t>
              </a:r>
              <a:b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(net </a:t>
              </a:r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capital outflow,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determined in the market for loanable funds)</a:t>
              </a:r>
              <a:endParaRPr lang="en-US" altLang="en-US" sz="1600" dirty="0">
                <a:latin typeface="+mn-lt"/>
              </a:endParaRPr>
            </a:p>
          </p:txBody>
        </p:sp>
      </p:grpSp>
      <p:sp>
        <p:nvSpPr>
          <p:cNvPr id="17427" name="Rectangle 33"/>
          <p:cNvSpPr>
            <a:spLocks noChangeArrowheads="1"/>
          </p:cNvSpPr>
          <p:nvPr/>
        </p:nvSpPr>
        <p:spPr bwMode="auto">
          <a:xfrm>
            <a:off x="4656139" y="6224878"/>
            <a:ext cx="182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700" dirty="0" smtClean="0">
                <a:solidFill>
                  <a:srgbClr val="000000"/>
                </a:solidFill>
                <a:latin typeface="+mn-lt"/>
              </a:rPr>
              <a:t>Equilibrium </a:t>
            </a:r>
            <a:r>
              <a:rPr lang="en-US" altLang="en-US" sz="1700" i="1" dirty="0" smtClean="0">
                <a:solidFill>
                  <a:srgbClr val="000000"/>
                </a:solidFill>
                <a:latin typeface="+mn-lt"/>
              </a:rPr>
              <a:t>NCO</a:t>
            </a:r>
            <a:r>
              <a:rPr lang="en-US" altLang="en-US" sz="1700" dirty="0" smtClean="0">
                <a:solidFill>
                  <a:srgbClr val="000000"/>
                </a:solidFill>
                <a:latin typeface="+mn-lt"/>
              </a:rPr>
              <a:t> and equilibrium </a:t>
            </a:r>
            <a:r>
              <a:rPr lang="en-US" altLang="en-US" sz="1700" i="1" dirty="0" smtClean="0">
                <a:solidFill>
                  <a:srgbClr val="000000"/>
                </a:solidFill>
                <a:latin typeface="+mn-lt"/>
              </a:rPr>
              <a:t>NX</a:t>
            </a:r>
            <a:endParaRPr lang="en-US" altLang="en-US" i="1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</a:t>
            </a:r>
            <a:r>
              <a:rPr lang="en-US" dirty="0" smtClean="0"/>
              <a:t>Capital Outflow </a:t>
            </a:r>
            <a:r>
              <a:rPr lang="en-US" dirty="0"/>
              <a:t>and the Real Exchange Rate</a:t>
            </a:r>
          </a:p>
        </p:txBody>
      </p:sp>
    </p:spTree>
    <p:extLst>
      <p:ext uri="{BB962C8B-B14F-4D97-AF65-F5344CB8AC3E}">
        <p14:creationId xmlns:p14="http://schemas.microsoft.com/office/powerpoint/2010/main" val="35470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reeform 17"/>
          <p:cNvSpPr>
            <a:spLocks/>
          </p:cNvSpPr>
          <p:nvPr/>
        </p:nvSpPr>
        <p:spPr bwMode="auto">
          <a:xfrm>
            <a:off x="3154363" y="1546514"/>
            <a:ext cx="6711950" cy="4632325"/>
          </a:xfrm>
          <a:custGeom>
            <a:avLst/>
            <a:gdLst>
              <a:gd name="T0" fmla="*/ 0 w 4228"/>
              <a:gd name="T1" fmla="*/ 0 h 2918"/>
              <a:gd name="T2" fmla="*/ 0 w 4228"/>
              <a:gd name="T3" fmla="*/ 4632325 h 2918"/>
              <a:gd name="T4" fmla="*/ 6711950 w 4228"/>
              <a:gd name="T5" fmla="*/ 4632325 h 2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8" h="2918">
                <a:moveTo>
                  <a:pt x="0" y="0"/>
                </a:moveTo>
                <a:lnTo>
                  <a:pt x="0" y="2918"/>
                </a:lnTo>
                <a:lnTo>
                  <a:pt x="4228" y="291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18"/>
          <p:cNvSpPr>
            <a:spLocks noChangeArrowheads="1"/>
          </p:cNvSpPr>
          <p:nvPr/>
        </p:nvSpPr>
        <p:spPr bwMode="auto">
          <a:xfrm>
            <a:off x="7802852" y="6216938"/>
            <a:ext cx="3456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of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domestic currency exchanged for foreign currency</a:t>
            </a:r>
            <a:endParaRPr lang="en-US" altLang="en-US" dirty="0">
              <a:latin typeface="+mn-lt"/>
            </a:endParaRPr>
          </a:p>
        </p:txBody>
      </p:sp>
      <p:sp>
        <p:nvSpPr>
          <p:cNvPr id="17415" name="Rectangle 21"/>
          <p:cNvSpPr>
            <a:spLocks noChangeArrowheads="1"/>
          </p:cNvSpPr>
          <p:nvPr/>
        </p:nvSpPr>
        <p:spPr bwMode="auto">
          <a:xfrm>
            <a:off x="2088430" y="1589812"/>
            <a:ext cx="10382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Real Exchange Rate</a:t>
            </a:r>
            <a:endParaRPr lang="en-US" altLang="en-US" dirty="0">
              <a:latin typeface="+mn-lt"/>
            </a:endParaRPr>
          </a:p>
        </p:txBody>
      </p:sp>
      <p:grpSp>
        <p:nvGrpSpPr>
          <p:cNvPr id="87063" name="Group 23"/>
          <p:cNvGrpSpPr>
            <a:grpSpLocks/>
          </p:cNvGrpSpPr>
          <p:nvPr/>
        </p:nvGrpSpPr>
        <p:grpSpPr bwMode="auto">
          <a:xfrm>
            <a:off x="5430841" y="2254538"/>
            <a:ext cx="3738563" cy="3924300"/>
            <a:chOff x="2461" y="1234"/>
            <a:chExt cx="2355" cy="2472"/>
          </a:xfrm>
        </p:grpSpPr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2545" y="1278"/>
              <a:ext cx="1" cy="2428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2461" y="1234"/>
              <a:ext cx="235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Supply of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domestic currency</a:t>
              </a:r>
              <a:b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(net </a:t>
              </a:r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capital outflow,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determined in the market for loanable funds)</a:t>
              </a: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87067" name="Group 27"/>
          <p:cNvGrpSpPr>
            <a:grpSpLocks/>
          </p:cNvGrpSpPr>
          <p:nvPr/>
        </p:nvGrpSpPr>
        <p:grpSpPr bwMode="auto">
          <a:xfrm>
            <a:off x="3811588" y="2943515"/>
            <a:ext cx="6143630" cy="2647951"/>
            <a:chOff x="1441" y="1668"/>
            <a:chExt cx="3870" cy="1668"/>
          </a:xfrm>
        </p:grpSpPr>
        <p:sp>
          <p:nvSpPr>
            <p:cNvPr id="17429" name="Line 28"/>
            <p:cNvSpPr>
              <a:spLocks noChangeShapeType="1"/>
            </p:cNvSpPr>
            <p:nvPr/>
          </p:nvSpPr>
          <p:spPr bwMode="auto">
            <a:xfrm flipH="1" flipV="1">
              <a:off x="1441" y="1668"/>
              <a:ext cx="2196" cy="1446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9"/>
            <p:cNvSpPr>
              <a:spLocks noChangeArrowheads="1"/>
            </p:cNvSpPr>
            <p:nvPr/>
          </p:nvSpPr>
          <p:spPr bwMode="auto">
            <a:xfrm>
              <a:off x="3691" y="3026"/>
              <a:ext cx="1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Demand for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domestic currency</a:t>
              </a:r>
              <a:b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(net </a:t>
              </a:r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exports)</a:t>
              </a: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1841501" y="3680115"/>
            <a:ext cx="4640263" cy="3068638"/>
            <a:chOff x="200" y="2132"/>
            <a:chExt cx="2923" cy="1933"/>
          </a:xfrm>
        </p:grpSpPr>
        <p:sp>
          <p:nvSpPr>
            <p:cNvPr id="17427" name="Rectangle 33"/>
            <p:cNvSpPr>
              <a:spLocks noChangeArrowheads="1"/>
            </p:cNvSpPr>
            <p:nvPr/>
          </p:nvSpPr>
          <p:spPr bwMode="auto">
            <a:xfrm>
              <a:off x="1973" y="3735"/>
              <a:ext cx="115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700" dirty="0" smtClean="0">
                  <a:solidFill>
                    <a:srgbClr val="000000"/>
                  </a:solidFill>
                  <a:latin typeface="+mn-lt"/>
                </a:rPr>
                <a:t>Equilibrium </a:t>
              </a:r>
              <a:r>
                <a:rPr lang="en-US" altLang="en-US" sz="1700" i="1" dirty="0" smtClean="0">
                  <a:solidFill>
                    <a:srgbClr val="000000"/>
                  </a:solidFill>
                  <a:latin typeface="+mn-lt"/>
                </a:rPr>
                <a:t>NCO</a:t>
              </a:r>
              <a:r>
                <a:rPr lang="en-US" altLang="en-US" sz="1700" dirty="0" smtClean="0">
                  <a:solidFill>
                    <a:srgbClr val="000000"/>
                  </a:solidFill>
                  <a:latin typeface="+mn-lt"/>
                </a:rPr>
                <a:t> and equilibrium </a:t>
              </a:r>
              <a:r>
                <a:rPr lang="en-US" altLang="en-US" sz="1700" i="1" dirty="0" smtClean="0">
                  <a:solidFill>
                    <a:srgbClr val="000000"/>
                  </a:solidFill>
                  <a:latin typeface="+mn-lt"/>
                </a:rPr>
                <a:t>NX</a:t>
              </a:r>
              <a:endParaRPr lang="en-US" altLang="en-US" i="1" dirty="0">
                <a:latin typeface="+mn-lt"/>
              </a:endParaRPr>
            </a:p>
          </p:txBody>
        </p:sp>
        <p:grpSp>
          <p:nvGrpSpPr>
            <p:cNvPr id="17421" name="Group 35"/>
            <p:cNvGrpSpPr>
              <a:grpSpLocks/>
            </p:cNvGrpSpPr>
            <p:nvPr/>
          </p:nvGrpSpPr>
          <p:grpSpPr bwMode="auto">
            <a:xfrm>
              <a:off x="200" y="2132"/>
              <a:ext cx="2390" cy="494"/>
              <a:chOff x="200" y="2132"/>
              <a:chExt cx="2390" cy="494"/>
            </a:xfrm>
          </p:grpSpPr>
          <p:sp>
            <p:nvSpPr>
              <p:cNvPr id="17422" name="Line 36"/>
              <p:cNvSpPr>
                <a:spLocks noChangeShapeType="1"/>
              </p:cNvSpPr>
              <p:nvPr/>
            </p:nvSpPr>
            <p:spPr bwMode="auto">
              <a:xfrm>
                <a:off x="1027" y="2398"/>
                <a:ext cx="1518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Oval 37"/>
              <p:cNvSpPr>
                <a:spLocks noChangeArrowheads="1"/>
              </p:cNvSpPr>
              <p:nvPr/>
            </p:nvSpPr>
            <p:spPr bwMode="auto">
              <a:xfrm>
                <a:off x="2504" y="2351"/>
                <a:ext cx="86" cy="8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24" name="Rectangle 38"/>
              <p:cNvSpPr>
                <a:spLocks noChangeArrowheads="1"/>
              </p:cNvSpPr>
              <p:nvPr/>
            </p:nvSpPr>
            <p:spPr bwMode="auto">
              <a:xfrm>
                <a:off x="200" y="2132"/>
                <a:ext cx="826" cy="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/>
                <a:r>
                  <a:rPr lang="en-US" altLang="en-US" sz="1700" dirty="0" smtClean="0">
                    <a:solidFill>
                      <a:srgbClr val="000000"/>
                    </a:solidFill>
                    <a:latin typeface="+mn-lt"/>
                  </a:rPr>
                  <a:t>Equilibrium real exchange rate</a:t>
                </a:r>
                <a:endParaRPr lang="en-US" altLang="en-US" dirty="0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Market for Foreign-Currency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Things you need to know before you see the rest of this presentation:</a:t>
                </a:r>
              </a:p>
              <a:p>
                <a:endParaRPr lang="en-US" dirty="0" smtClean="0"/>
              </a:p>
              <a:p>
                <a:pPr lvl="1"/>
                <a:r>
                  <a:rPr lang="en-US" dirty="0" smtClean="0"/>
                  <a:t>Net exports are always equal to net capital outflow: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National saving is always equal to domestic investment plus net capital outflow: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loanable funds theory of the real interest </a:t>
                </a:r>
                <a:r>
                  <a:rPr lang="en-US" dirty="0" smtClean="0"/>
                  <a:t>rate, for closed economies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National saving = private-sector saving + government saving</a:t>
                </a:r>
              </a:p>
              <a:p>
                <a:pPr lvl="2"/>
                <a:r>
                  <a:rPr lang="en-US" dirty="0" smtClean="0"/>
                  <a:t>Private-sector saving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Government saving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4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reeform 17"/>
          <p:cNvSpPr>
            <a:spLocks/>
          </p:cNvSpPr>
          <p:nvPr/>
        </p:nvSpPr>
        <p:spPr bwMode="auto">
          <a:xfrm>
            <a:off x="3154363" y="1546514"/>
            <a:ext cx="6711950" cy="4632325"/>
          </a:xfrm>
          <a:custGeom>
            <a:avLst/>
            <a:gdLst>
              <a:gd name="T0" fmla="*/ 0 w 4228"/>
              <a:gd name="T1" fmla="*/ 0 h 2918"/>
              <a:gd name="T2" fmla="*/ 0 w 4228"/>
              <a:gd name="T3" fmla="*/ 4632325 h 2918"/>
              <a:gd name="T4" fmla="*/ 6711950 w 4228"/>
              <a:gd name="T5" fmla="*/ 4632325 h 2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28" h="2918">
                <a:moveTo>
                  <a:pt x="0" y="0"/>
                </a:moveTo>
                <a:lnTo>
                  <a:pt x="0" y="2918"/>
                </a:lnTo>
                <a:lnTo>
                  <a:pt x="4228" y="291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18"/>
          <p:cNvSpPr>
            <a:spLocks noChangeArrowheads="1"/>
          </p:cNvSpPr>
          <p:nvPr/>
        </p:nvSpPr>
        <p:spPr bwMode="auto">
          <a:xfrm>
            <a:off x="7802852" y="6216938"/>
            <a:ext cx="3456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of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domestic currency exchanged for foreign currency</a:t>
            </a:r>
            <a:endParaRPr lang="en-US" altLang="en-US" dirty="0">
              <a:latin typeface="+mn-lt"/>
            </a:endParaRPr>
          </a:p>
        </p:txBody>
      </p:sp>
      <p:sp>
        <p:nvSpPr>
          <p:cNvPr id="17415" name="Rectangle 21"/>
          <p:cNvSpPr>
            <a:spLocks noChangeArrowheads="1"/>
          </p:cNvSpPr>
          <p:nvPr/>
        </p:nvSpPr>
        <p:spPr bwMode="auto">
          <a:xfrm>
            <a:off x="2088430" y="1589812"/>
            <a:ext cx="10382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Real Exchange Rate</a:t>
            </a:r>
            <a:endParaRPr lang="en-US" altLang="en-US" dirty="0">
              <a:latin typeface="+mn-lt"/>
            </a:endParaRPr>
          </a:p>
        </p:txBody>
      </p:sp>
      <p:grpSp>
        <p:nvGrpSpPr>
          <p:cNvPr id="87063" name="Group 23"/>
          <p:cNvGrpSpPr>
            <a:grpSpLocks/>
          </p:cNvGrpSpPr>
          <p:nvPr/>
        </p:nvGrpSpPr>
        <p:grpSpPr bwMode="auto">
          <a:xfrm>
            <a:off x="5430841" y="2254538"/>
            <a:ext cx="3738563" cy="3924300"/>
            <a:chOff x="2461" y="1234"/>
            <a:chExt cx="2355" cy="2472"/>
          </a:xfrm>
        </p:grpSpPr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2545" y="1278"/>
              <a:ext cx="1" cy="2428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2461" y="1234"/>
              <a:ext cx="235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Supply of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domestic currency</a:t>
              </a:r>
              <a:b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(net </a:t>
              </a:r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capital outflow,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determined in the market for loanable funds)</a:t>
              </a: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87067" name="Group 27"/>
          <p:cNvGrpSpPr>
            <a:grpSpLocks/>
          </p:cNvGrpSpPr>
          <p:nvPr/>
        </p:nvGrpSpPr>
        <p:grpSpPr bwMode="auto">
          <a:xfrm>
            <a:off x="3540125" y="4102389"/>
            <a:ext cx="6415092" cy="603250"/>
            <a:chOff x="1270" y="2398"/>
            <a:chExt cx="4041" cy="380"/>
          </a:xfrm>
        </p:grpSpPr>
        <p:sp>
          <p:nvSpPr>
            <p:cNvPr id="17429" name="Line 28"/>
            <p:cNvSpPr>
              <a:spLocks noChangeShapeType="1"/>
            </p:cNvSpPr>
            <p:nvPr/>
          </p:nvSpPr>
          <p:spPr bwMode="auto">
            <a:xfrm flipH="1" flipV="1">
              <a:off x="1270" y="2398"/>
              <a:ext cx="2592" cy="0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9"/>
            <p:cNvSpPr>
              <a:spLocks noChangeArrowheads="1"/>
            </p:cNvSpPr>
            <p:nvPr/>
          </p:nvSpPr>
          <p:spPr bwMode="auto">
            <a:xfrm>
              <a:off x="3691" y="2468"/>
              <a:ext cx="16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 dirty="0">
                  <a:solidFill>
                    <a:srgbClr val="000000"/>
                  </a:solidFill>
                  <a:latin typeface="+mn-lt"/>
                </a:rPr>
                <a:t>Demand for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domestic currency</a:t>
              </a:r>
              <a:b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600" dirty="0" smtClean="0">
                  <a:solidFill>
                    <a:srgbClr val="000000"/>
                  </a:solidFill>
                  <a:latin typeface="+mn-lt"/>
                </a:rPr>
                <a:t>(net exports, PPP)</a:t>
              </a:r>
              <a:endParaRPr lang="en-US" altLang="en-US" sz="1600" dirty="0">
                <a:latin typeface="+mn-lt"/>
              </a:endParaRPr>
            </a:p>
          </p:txBody>
        </p:sp>
      </p:grpSp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1327151" y="3680115"/>
            <a:ext cx="5154613" cy="3068638"/>
            <a:chOff x="-124" y="2132"/>
            <a:chExt cx="3247" cy="1933"/>
          </a:xfrm>
        </p:grpSpPr>
        <p:sp>
          <p:nvSpPr>
            <p:cNvPr id="17427" name="Rectangle 33"/>
            <p:cNvSpPr>
              <a:spLocks noChangeArrowheads="1"/>
            </p:cNvSpPr>
            <p:nvPr/>
          </p:nvSpPr>
          <p:spPr bwMode="auto">
            <a:xfrm>
              <a:off x="1973" y="3735"/>
              <a:ext cx="115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700" dirty="0" smtClean="0">
                  <a:solidFill>
                    <a:srgbClr val="000000"/>
                  </a:solidFill>
                  <a:latin typeface="+mn-lt"/>
                </a:rPr>
                <a:t>Equilibrium </a:t>
              </a:r>
              <a:r>
                <a:rPr lang="en-US" altLang="en-US" sz="1700" i="1" dirty="0" smtClean="0">
                  <a:solidFill>
                    <a:srgbClr val="000000"/>
                  </a:solidFill>
                  <a:latin typeface="+mn-lt"/>
                </a:rPr>
                <a:t>NCO</a:t>
              </a:r>
              <a:r>
                <a:rPr lang="en-US" altLang="en-US" sz="1700" dirty="0" smtClean="0">
                  <a:solidFill>
                    <a:srgbClr val="000000"/>
                  </a:solidFill>
                  <a:latin typeface="+mn-lt"/>
                </a:rPr>
                <a:t> and equilibrium </a:t>
              </a:r>
              <a:r>
                <a:rPr lang="en-US" altLang="en-US" sz="1700" i="1" dirty="0" smtClean="0">
                  <a:solidFill>
                    <a:srgbClr val="000000"/>
                  </a:solidFill>
                  <a:latin typeface="+mn-lt"/>
                </a:rPr>
                <a:t>NX</a:t>
              </a:r>
              <a:endParaRPr lang="en-US" altLang="en-US" i="1" dirty="0">
                <a:latin typeface="+mn-lt"/>
              </a:endParaRPr>
            </a:p>
          </p:txBody>
        </p:sp>
        <p:grpSp>
          <p:nvGrpSpPr>
            <p:cNvPr id="17421" name="Group 35"/>
            <p:cNvGrpSpPr>
              <a:grpSpLocks/>
            </p:cNvGrpSpPr>
            <p:nvPr/>
          </p:nvGrpSpPr>
          <p:grpSpPr bwMode="auto">
            <a:xfrm>
              <a:off x="-124" y="2132"/>
              <a:ext cx="2714" cy="494"/>
              <a:chOff x="-124" y="2132"/>
              <a:chExt cx="2714" cy="494"/>
            </a:xfrm>
          </p:grpSpPr>
          <p:sp>
            <p:nvSpPr>
              <p:cNvPr id="17422" name="Line 36"/>
              <p:cNvSpPr>
                <a:spLocks noChangeShapeType="1"/>
              </p:cNvSpPr>
              <p:nvPr/>
            </p:nvSpPr>
            <p:spPr bwMode="auto">
              <a:xfrm>
                <a:off x="1027" y="2398"/>
                <a:ext cx="1518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Oval 37"/>
              <p:cNvSpPr>
                <a:spLocks noChangeArrowheads="1"/>
              </p:cNvSpPr>
              <p:nvPr/>
            </p:nvSpPr>
            <p:spPr bwMode="auto">
              <a:xfrm>
                <a:off x="2504" y="2351"/>
                <a:ext cx="86" cy="8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24" name="Rectangle 38"/>
              <p:cNvSpPr>
                <a:spLocks noChangeArrowheads="1"/>
              </p:cNvSpPr>
              <p:nvPr/>
            </p:nvSpPr>
            <p:spPr bwMode="auto">
              <a:xfrm>
                <a:off x="-124" y="2132"/>
                <a:ext cx="826" cy="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/>
                <a:r>
                  <a:rPr lang="en-US" altLang="en-US" sz="1700" dirty="0" smtClean="0">
                    <a:solidFill>
                      <a:srgbClr val="000000"/>
                    </a:solidFill>
                    <a:latin typeface="+mn-lt"/>
                  </a:rPr>
                  <a:t>Equilibrium real exchange rate</a:t>
                </a:r>
                <a:endParaRPr lang="en-US" altLang="en-US" dirty="0">
                  <a:latin typeface="+mn-l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Unusual Case of Purchasing-Power Parity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2051" y="3886200"/>
            <a:ext cx="63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Equilibrium in Two Markets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join together the two markets that we’ve been discussing—the loanable-funds market and the foreign-currency exchange market—to get to a coherent understanding of long-run open-economy macroeconomics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4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 dirty="0"/>
              <a:t>Simultaneous Equilibrium in Two Markets</a:t>
            </a:r>
            <a:endParaRPr lang="en-US" altLang="en-US" sz="2800" dirty="0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F3F6F9"/>
          </a:solidFill>
          <a:ln w="1143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F2F4F8"/>
          </a:solidFill>
          <a:ln w="1031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F1F4F7"/>
          </a:solidFill>
          <a:ln w="936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F0F2F5"/>
          </a:solidFill>
          <a:ln w="825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EF1F4"/>
          </a:solidFill>
          <a:ln w="730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DEFF3"/>
          </a:solidFill>
          <a:ln w="619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1" name="Rectangle 11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BEEF2"/>
          </a:solidFill>
          <a:ln w="523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Rectangle 12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AECF1"/>
          </a:solidFill>
          <a:ln w="412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9EBF0"/>
          </a:solidFill>
          <a:ln w="317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4" name="Rectangle 14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7EAEF"/>
          </a:solidFill>
          <a:ln w="206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5" name="Rectangle 15"/>
          <p:cNvSpPr>
            <a:spLocks noChangeArrowheads="1"/>
          </p:cNvSpPr>
          <p:nvPr/>
        </p:nvSpPr>
        <p:spPr bwMode="auto">
          <a:xfrm>
            <a:off x="3228976" y="1423988"/>
            <a:ext cx="2498725" cy="19542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6" name="Rectangle 16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F3F6F9"/>
          </a:solidFill>
          <a:ln w="1143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F2F4F8"/>
          </a:solidFill>
          <a:ln w="1031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8" name="Rectangle 18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F1F4F7"/>
          </a:solidFill>
          <a:ln w="936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9" name="Rectangle 19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F0F2F5"/>
          </a:solidFill>
          <a:ln w="825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0" name="Rectangle 20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EF1F4"/>
          </a:solidFill>
          <a:ln w="730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1" name="Rectangle 21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DEFF3"/>
          </a:solidFill>
          <a:ln w="619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2" name="Rectangle 22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BEEF2"/>
          </a:solidFill>
          <a:ln w="523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3" name="Rectangle 23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AECF1"/>
          </a:solidFill>
          <a:ln w="412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4" name="Rectangle 24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9EBF0"/>
          </a:solidFill>
          <a:ln w="317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5" name="Rectangle 25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7EAEF"/>
          </a:solidFill>
          <a:ln w="206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6" name="Rectangle 26"/>
          <p:cNvSpPr>
            <a:spLocks noChangeArrowheads="1"/>
          </p:cNvSpPr>
          <p:nvPr/>
        </p:nvSpPr>
        <p:spPr bwMode="auto">
          <a:xfrm>
            <a:off x="6429376" y="1423988"/>
            <a:ext cx="2487613" cy="19542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Rectangle 27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F3F6F9"/>
          </a:solidFill>
          <a:ln w="1143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8" name="Rectangle 28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F2F4F8"/>
          </a:solidFill>
          <a:ln w="1031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9" name="Rectangle 29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F1F4F7"/>
          </a:solidFill>
          <a:ln w="936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0" name="Rectangle 30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F0F2F5"/>
          </a:solidFill>
          <a:ln w="825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1" name="Rectangle 31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EF1F4"/>
          </a:solidFill>
          <a:ln w="730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2" name="Rectangle 32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DEFF3"/>
          </a:solidFill>
          <a:ln w="619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3" name="Rectangle 33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BEEF2"/>
          </a:solidFill>
          <a:ln w="523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4" name="Rectangle 34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AECF1"/>
          </a:solidFill>
          <a:ln w="412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5" name="Rectangle 35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9EBF0"/>
          </a:solidFill>
          <a:ln w="317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6" name="Rectangle 36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7EAEF"/>
          </a:solidFill>
          <a:ln w="206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7" name="Rectangle 37"/>
          <p:cNvSpPr>
            <a:spLocks noChangeArrowheads="1"/>
          </p:cNvSpPr>
          <p:nvPr/>
        </p:nvSpPr>
        <p:spPr bwMode="auto">
          <a:xfrm>
            <a:off x="6429376" y="4014788"/>
            <a:ext cx="2487613" cy="19542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8" name="Rectangle 38"/>
          <p:cNvSpPr>
            <a:spLocks noChangeArrowheads="1"/>
          </p:cNvSpPr>
          <p:nvPr/>
        </p:nvSpPr>
        <p:spPr bwMode="auto">
          <a:xfrm>
            <a:off x="3146425" y="1381126"/>
            <a:ext cx="2540000" cy="1954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6357938" y="1381126"/>
            <a:ext cx="2538412" cy="1954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6357938" y="3960813"/>
            <a:ext cx="2538412" cy="1954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1" name="Freeform 41"/>
          <p:cNvSpPr>
            <a:spLocks/>
          </p:cNvSpPr>
          <p:nvPr/>
        </p:nvSpPr>
        <p:spPr bwMode="auto">
          <a:xfrm>
            <a:off x="3146425" y="1381126"/>
            <a:ext cx="2540000" cy="1954213"/>
          </a:xfrm>
          <a:custGeom>
            <a:avLst/>
            <a:gdLst>
              <a:gd name="T0" fmla="*/ 0 w 1600"/>
              <a:gd name="T1" fmla="*/ 0 h 1231"/>
              <a:gd name="T2" fmla="*/ 0 w 1600"/>
              <a:gd name="T3" fmla="*/ 1954213 h 1231"/>
              <a:gd name="T4" fmla="*/ 2540000 w 1600"/>
              <a:gd name="T5" fmla="*/ 1954213 h 12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0" h="1231">
                <a:moveTo>
                  <a:pt x="0" y="0"/>
                </a:moveTo>
                <a:lnTo>
                  <a:pt x="0" y="1231"/>
                </a:lnTo>
                <a:lnTo>
                  <a:pt x="1600" y="123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Freeform 42"/>
          <p:cNvSpPr>
            <a:spLocks/>
          </p:cNvSpPr>
          <p:nvPr/>
        </p:nvSpPr>
        <p:spPr bwMode="auto">
          <a:xfrm>
            <a:off x="6357938" y="1381126"/>
            <a:ext cx="2538412" cy="1954213"/>
          </a:xfrm>
          <a:custGeom>
            <a:avLst/>
            <a:gdLst>
              <a:gd name="T0" fmla="*/ 0 w 1599"/>
              <a:gd name="T1" fmla="*/ 0 h 1231"/>
              <a:gd name="T2" fmla="*/ 0 w 1599"/>
              <a:gd name="T3" fmla="*/ 1954213 h 1231"/>
              <a:gd name="T4" fmla="*/ 2538412 w 1599"/>
              <a:gd name="T5" fmla="*/ 1954213 h 12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9" h="1231">
                <a:moveTo>
                  <a:pt x="0" y="0"/>
                </a:moveTo>
                <a:lnTo>
                  <a:pt x="0" y="1231"/>
                </a:lnTo>
                <a:lnTo>
                  <a:pt x="1599" y="123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Freeform 43"/>
          <p:cNvSpPr>
            <a:spLocks/>
          </p:cNvSpPr>
          <p:nvPr/>
        </p:nvSpPr>
        <p:spPr bwMode="auto">
          <a:xfrm>
            <a:off x="6357938" y="3960813"/>
            <a:ext cx="2538412" cy="1954212"/>
          </a:xfrm>
          <a:custGeom>
            <a:avLst/>
            <a:gdLst>
              <a:gd name="T0" fmla="*/ 0 w 1599"/>
              <a:gd name="T1" fmla="*/ 0 h 1231"/>
              <a:gd name="T2" fmla="*/ 0 w 1599"/>
              <a:gd name="T3" fmla="*/ 1954212 h 1231"/>
              <a:gd name="T4" fmla="*/ 2538412 w 1599"/>
              <a:gd name="T5" fmla="*/ 1954212 h 12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9" h="1231">
                <a:moveTo>
                  <a:pt x="0" y="0"/>
                </a:moveTo>
                <a:lnTo>
                  <a:pt x="0" y="1231"/>
                </a:lnTo>
                <a:lnTo>
                  <a:pt x="1599" y="123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Rectangle 44"/>
          <p:cNvSpPr>
            <a:spLocks noChangeArrowheads="1"/>
          </p:cNvSpPr>
          <p:nvPr/>
        </p:nvSpPr>
        <p:spPr bwMode="auto">
          <a:xfrm>
            <a:off x="3519489" y="1095376"/>
            <a:ext cx="188513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(a) The Market for Loanable Funds</a:t>
            </a:r>
            <a:endParaRPr lang="en-US" altLang="en-US"/>
          </a:p>
        </p:txBody>
      </p:sp>
      <p:sp>
        <p:nvSpPr>
          <p:cNvPr id="23595" name="Rectangle 45"/>
          <p:cNvSpPr>
            <a:spLocks noChangeArrowheads="1"/>
          </p:cNvSpPr>
          <p:nvPr/>
        </p:nvSpPr>
        <p:spPr bwMode="auto">
          <a:xfrm>
            <a:off x="7042150" y="1095376"/>
            <a:ext cx="124393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(b) Net Capital Outflow</a:t>
            </a:r>
            <a:endParaRPr lang="en-US" altLang="en-US"/>
          </a:p>
        </p:txBody>
      </p:sp>
      <p:grpSp>
        <p:nvGrpSpPr>
          <p:cNvPr id="89134" name="Group 46"/>
          <p:cNvGrpSpPr>
            <a:grpSpLocks/>
          </p:cNvGrpSpPr>
          <p:nvPr/>
        </p:nvGrpSpPr>
        <p:grpSpPr bwMode="auto">
          <a:xfrm>
            <a:off x="7007226" y="1466851"/>
            <a:ext cx="1603375" cy="1827213"/>
            <a:chOff x="3454" y="924"/>
            <a:chExt cx="1010" cy="1151"/>
          </a:xfrm>
        </p:grpSpPr>
        <p:grpSp>
          <p:nvGrpSpPr>
            <p:cNvPr id="23643" name="Group 47"/>
            <p:cNvGrpSpPr>
              <a:grpSpLocks/>
            </p:cNvGrpSpPr>
            <p:nvPr/>
          </p:nvGrpSpPr>
          <p:grpSpPr bwMode="auto">
            <a:xfrm>
              <a:off x="3454" y="924"/>
              <a:ext cx="930" cy="1151"/>
              <a:chOff x="3454" y="924"/>
              <a:chExt cx="930" cy="1151"/>
            </a:xfrm>
          </p:grpSpPr>
          <p:sp>
            <p:nvSpPr>
              <p:cNvPr id="23645" name="Line 48"/>
              <p:cNvSpPr>
                <a:spLocks noChangeShapeType="1"/>
              </p:cNvSpPr>
              <p:nvPr/>
            </p:nvSpPr>
            <p:spPr bwMode="auto">
              <a:xfrm flipH="1" flipV="1">
                <a:off x="3454" y="924"/>
                <a:ext cx="547" cy="1109"/>
              </a:xfrm>
              <a:prstGeom prst="line">
                <a:avLst/>
              </a:prstGeom>
              <a:noFill/>
              <a:ln w="31750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6" name="Rectangle 49"/>
              <p:cNvSpPr>
                <a:spLocks noChangeArrowheads="1"/>
              </p:cNvSpPr>
              <p:nvPr/>
            </p:nvSpPr>
            <p:spPr bwMode="auto">
              <a:xfrm>
                <a:off x="4041" y="1897"/>
                <a:ext cx="343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Net capital</a:t>
                </a:r>
                <a:endParaRPr lang="en-US" altLang="en-US"/>
              </a:p>
            </p:txBody>
          </p:sp>
          <p:sp>
            <p:nvSpPr>
              <p:cNvPr id="23647" name="Rectangle 50"/>
              <p:cNvSpPr>
                <a:spLocks noChangeArrowheads="1"/>
              </p:cNvSpPr>
              <p:nvPr/>
            </p:nvSpPr>
            <p:spPr bwMode="auto">
              <a:xfrm>
                <a:off x="4041" y="1988"/>
                <a:ext cx="27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outflow, </a:t>
                </a:r>
                <a:endParaRPr lang="en-US" altLang="en-US"/>
              </a:p>
            </p:txBody>
          </p:sp>
        </p:grpSp>
        <p:sp>
          <p:nvSpPr>
            <p:cNvPr id="23644" name="Rectangle 51"/>
            <p:cNvSpPr>
              <a:spLocks noChangeArrowheads="1"/>
            </p:cNvSpPr>
            <p:nvPr/>
          </p:nvSpPr>
          <p:spPr bwMode="auto">
            <a:xfrm>
              <a:off x="4302" y="1988"/>
              <a:ext cx="16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NCO</a:t>
              </a:r>
              <a:endParaRPr lang="en-US" altLang="en-US"/>
            </a:p>
          </p:txBody>
        </p:sp>
      </p:grpSp>
      <p:sp>
        <p:nvSpPr>
          <p:cNvPr id="23597" name="Rectangle 52"/>
          <p:cNvSpPr>
            <a:spLocks noChangeArrowheads="1"/>
          </p:cNvSpPr>
          <p:nvPr/>
        </p:nvSpPr>
        <p:spPr bwMode="auto">
          <a:xfrm>
            <a:off x="2867025" y="1350964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23598" name="Rectangle 53"/>
          <p:cNvSpPr>
            <a:spLocks noChangeArrowheads="1"/>
          </p:cNvSpPr>
          <p:nvPr/>
        </p:nvSpPr>
        <p:spPr bwMode="auto">
          <a:xfrm>
            <a:off x="2701926" y="1495426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23599" name="Rectangle 54"/>
          <p:cNvSpPr>
            <a:spLocks noChangeArrowheads="1"/>
          </p:cNvSpPr>
          <p:nvPr/>
        </p:nvSpPr>
        <p:spPr bwMode="auto">
          <a:xfrm>
            <a:off x="2860675" y="1639889"/>
            <a:ext cx="25006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23600" name="Rectangle 55"/>
          <p:cNvSpPr>
            <a:spLocks noChangeArrowheads="1"/>
          </p:cNvSpPr>
          <p:nvPr/>
        </p:nvSpPr>
        <p:spPr bwMode="auto">
          <a:xfrm>
            <a:off x="6083300" y="1350964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23601" name="Rectangle 56"/>
          <p:cNvSpPr>
            <a:spLocks noChangeArrowheads="1"/>
          </p:cNvSpPr>
          <p:nvPr/>
        </p:nvSpPr>
        <p:spPr bwMode="auto">
          <a:xfrm>
            <a:off x="5918201" y="1495426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23602" name="Rectangle 57"/>
          <p:cNvSpPr>
            <a:spLocks noChangeArrowheads="1"/>
          </p:cNvSpPr>
          <p:nvPr/>
        </p:nvSpPr>
        <p:spPr bwMode="auto">
          <a:xfrm>
            <a:off x="6076950" y="1639889"/>
            <a:ext cx="25006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23603" name="Rectangle 58"/>
          <p:cNvSpPr>
            <a:spLocks noChangeArrowheads="1"/>
          </p:cNvSpPr>
          <p:nvPr/>
        </p:nvSpPr>
        <p:spPr bwMode="auto">
          <a:xfrm>
            <a:off x="6421439" y="6348414"/>
            <a:ext cx="254556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(c) The Market for Foreign-Currency Exchange</a:t>
            </a:r>
            <a:endParaRPr lang="en-US" altLang="en-US"/>
          </a:p>
        </p:txBody>
      </p:sp>
      <p:sp>
        <p:nvSpPr>
          <p:cNvPr id="23604" name="Rectangle 59"/>
          <p:cNvSpPr>
            <a:spLocks noChangeArrowheads="1"/>
          </p:cNvSpPr>
          <p:nvPr/>
        </p:nvSpPr>
        <p:spPr bwMode="auto">
          <a:xfrm>
            <a:off x="8329614" y="5956301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23605" name="Rectangle 60"/>
          <p:cNvSpPr>
            <a:spLocks noChangeArrowheads="1"/>
          </p:cNvSpPr>
          <p:nvPr/>
        </p:nvSpPr>
        <p:spPr bwMode="auto">
          <a:xfrm>
            <a:off x="7908352" y="6099176"/>
            <a:ext cx="105798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Domestic Currency</a:t>
            </a:r>
            <a:endParaRPr lang="en-US" altLang="en-US" dirty="0"/>
          </a:p>
        </p:txBody>
      </p:sp>
      <p:sp>
        <p:nvSpPr>
          <p:cNvPr id="23606" name="Rectangle 61"/>
          <p:cNvSpPr>
            <a:spLocks noChangeArrowheads="1"/>
          </p:cNvSpPr>
          <p:nvPr/>
        </p:nvSpPr>
        <p:spPr bwMode="auto">
          <a:xfrm>
            <a:off x="5106989" y="3368676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23607" name="Rectangle 62"/>
          <p:cNvSpPr>
            <a:spLocks noChangeArrowheads="1"/>
          </p:cNvSpPr>
          <p:nvPr/>
        </p:nvSpPr>
        <p:spPr bwMode="auto">
          <a:xfrm>
            <a:off x="4845050" y="3513139"/>
            <a:ext cx="88485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/>
          </a:p>
        </p:txBody>
      </p:sp>
      <p:sp>
        <p:nvSpPr>
          <p:cNvPr id="23608" name="Rectangle 63"/>
          <p:cNvSpPr>
            <a:spLocks noChangeArrowheads="1"/>
          </p:cNvSpPr>
          <p:nvPr/>
        </p:nvSpPr>
        <p:spPr bwMode="auto">
          <a:xfrm>
            <a:off x="8335964" y="3368676"/>
            <a:ext cx="60272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Net Capital</a:t>
            </a:r>
            <a:endParaRPr lang="en-US" altLang="en-US"/>
          </a:p>
        </p:txBody>
      </p:sp>
      <p:sp>
        <p:nvSpPr>
          <p:cNvPr id="23609" name="Rectangle 64"/>
          <p:cNvSpPr>
            <a:spLocks noChangeArrowheads="1"/>
          </p:cNvSpPr>
          <p:nvPr/>
        </p:nvSpPr>
        <p:spPr bwMode="auto">
          <a:xfrm>
            <a:off x="8501064" y="3513139"/>
            <a:ext cx="4296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Outflow</a:t>
            </a:r>
            <a:endParaRPr lang="en-US" altLang="en-US"/>
          </a:p>
        </p:txBody>
      </p:sp>
      <p:sp>
        <p:nvSpPr>
          <p:cNvPr id="23610" name="Rectangle 65"/>
          <p:cNvSpPr>
            <a:spLocks noChangeArrowheads="1"/>
          </p:cNvSpPr>
          <p:nvPr/>
        </p:nvSpPr>
        <p:spPr bwMode="auto">
          <a:xfrm>
            <a:off x="6097588" y="3941764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23611" name="Rectangle 66"/>
          <p:cNvSpPr>
            <a:spLocks noChangeArrowheads="1"/>
          </p:cNvSpPr>
          <p:nvPr/>
        </p:nvSpPr>
        <p:spPr bwMode="auto">
          <a:xfrm>
            <a:off x="5807076" y="4086226"/>
            <a:ext cx="54502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Exchange</a:t>
            </a:r>
            <a:endParaRPr lang="en-US" altLang="en-US"/>
          </a:p>
        </p:txBody>
      </p:sp>
      <p:sp>
        <p:nvSpPr>
          <p:cNvPr id="23612" name="Rectangle 67"/>
          <p:cNvSpPr>
            <a:spLocks noChangeArrowheads="1"/>
          </p:cNvSpPr>
          <p:nvPr/>
        </p:nvSpPr>
        <p:spPr bwMode="auto">
          <a:xfrm>
            <a:off x="6089650" y="4230689"/>
            <a:ext cx="25006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grpSp>
        <p:nvGrpSpPr>
          <p:cNvPr id="89156" name="Group 68"/>
          <p:cNvGrpSpPr>
            <a:grpSpLocks/>
          </p:cNvGrpSpPr>
          <p:nvPr/>
        </p:nvGrpSpPr>
        <p:grpSpPr bwMode="auto">
          <a:xfrm>
            <a:off x="7513646" y="4064001"/>
            <a:ext cx="395288" cy="1851025"/>
            <a:chOff x="3773" y="2560"/>
            <a:chExt cx="249" cy="1166"/>
          </a:xfrm>
        </p:grpSpPr>
        <p:sp>
          <p:nvSpPr>
            <p:cNvPr id="23641" name="Line 69"/>
            <p:cNvSpPr>
              <a:spLocks noChangeShapeType="1"/>
            </p:cNvSpPr>
            <p:nvPr/>
          </p:nvSpPr>
          <p:spPr bwMode="auto">
            <a:xfrm flipV="1">
              <a:off x="3773" y="2570"/>
              <a:ext cx="1" cy="1156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70"/>
            <p:cNvSpPr>
              <a:spLocks noChangeArrowheads="1"/>
            </p:cNvSpPr>
            <p:nvPr/>
          </p:nvSpPr>
          <p:spPr bwMode="auto">
            <a:xfrm>
              <a:off x="3800" y="2560"/>
              <a:ext cx="22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/>
            </a:p>
          </p:txBody>
        </p:sp>
      </p:grpSp>
      <p:grpSp>
        <p:nvGrpSpPr>
          <p:cNvPr id="89159" name="Group 71"/>
          <p:cNvGrpSpPr>
            <a:grpSpLocks/>
          </p:cNvGrpSpPr>
          <p:nvPr/>
        </p:nvGrpSpPr>
        <p:grpSpPr bwMode="auto">
          <a:xfrm>
            <a:off x="3724275" y="1544639"/>
            <a:ext cx="1368425" cy="1736725"/>
            <a:chOff x="1386" y="973"/>
            <a:chExt cx="862" cy="1094"/>
          </a:xfrm>
        </p:grpSpPr>
        <p:sp>
          <p:nvSpPr>
            <p:cNvPr id="23639" name="Line 72"/>
            <p:cNvSpPr>
              <a:spLocks noChangeShapeType="1"/>
            </p:cNvSpPr>
            <p:nvPr/>
          </p:nvSpPr>
          <p:spPr bwMode="auto">
            <a:xfrm flipV="1">
              <a:off x="1386" y="1074"/>
              <a:ext cx="729" cy="993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73"/>
            <p:cNvSpPr>
              <a:spLocks noChangeArrowheads="1"/>
            </p:cNvSpPr>
            <p:nvPr/>
          </p:nvSpPr>
          <p:spPr bwMode="auto">
            <a:xfrm>
              <a:off x="2026" y="973"/>
              <a:ext cx="22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dirty="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dirty="0"/>
            </a:p>
          </p:txBody>
        </p:sp>
      </p:grpSp>
      <p:grpSp>
        <p:nvGrpSpPr>
          <p:cNvPr id="89162" name="Group 74"/>
          <p:cNvGrpSpPr>
            <a:grpSpLocks/>
          </p:cNvGrpSpPr>
          <p:nvPr/>
        </p:nvGrpSpPr>
        <p:grpSpPr bwMode="auto">
          <a:xfrm>
            <a:off x="3517901" y="1941513"/>
            <a:ext cx="2073275" cy="1168400"/>
            <a:chOff x="1256" y="1223"/>
            <a:chExt cx="1306" cy="736"/>
          </a:xfrm>
        </p:grpSpPr>
        <p:sp>
          <p:nvSpPr>
            <p:cNvPr id="23637" name="Line 75"/>
            <p:cNvSpPr>
              <a:spLocks noChangeShapeType="1"/>
            </p:cNvSpPr>
            <p:nvPr/>
          </p:nvSpPr>
          <p:spPr bwMode="auto">
            <a:xfrm flipH="1" flipV="1">
              <a:off x="1256" y="1223"/>
              <a:ext cx="1002" cy="687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76"/>
            <p:cNvSpPr>
              <a:spLocks noChangeArrowheads="1"/>
            </p:cNvSpPr>
            <p:nvPr/>
          </p:nvSpPr>
          <p:spPr bwMode="auto">
            <a:xfrm>
              <a:off x="2287" y="1872"/>
              <a:ext cx="27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/>
            </a:p>
          </p:txBody>
        </p:sp>
      </p:grpSp>
      <p:grpSp>
        <p:nvGrpSpPr>
          <p:cNvPr id="89165" name="Group 77"/>
          <p:cNvGrpSpPr>
            <a:grpSpLocks/>
          </p:cNvGrpSpPr>
          <p:nvPr/>
        </p:nvGrpSpPr>
        <p:grpSpPr bwMode="auto">
          <a:xfrm>
            <a:off x="6738939" y="4554539"/>
            <a:ext cx="2065337" cy="1163637"/>
            <a:chOff x="3285" y="2869"/>
            <a:chExt cx="1301" cy="733"/>
          </a:xfrm>
        </p:grpSpPr>
        <p:sp>
          <p:nvSpPr>
            <p:cNvPr id="23635" name="Line 78"/>
            <p:cNvSpPr>
              <a:spLocks noChangeShapeType="1"/>
            </p:cNvSpPr>
            <p:nvPr/>
          </p:nvSpPr>
          <p:spPr bwMode="auto">
            <a:xfrm flipH="1" flipV="1">
              <a:off x="3285" y="2869"/>
              <a:ext cx="995" cy="687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79"/>
            <p:cNvSpPr>
              <a:spLocks noChangeArrowheads="1"/>
            </p:cNvSpPr>
            <p:nvPr/>
          </p:nvSpPr>
          <p:spPr bwMode="auto">
            <a:xfrm>
              <a:off x="4311" y="3515"/>
              <a:ext cx="27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/>
            </a:p>
          </p:txBody>
        </p:sp>
      </p:grpSp>
      <p:grpSp>
        <p:nvGrpSpPr>
          <p:cNvPr id="89168" name="Group 80"/>
          <p:cNvGrpSpPr>
            <a:grpSpLocks/>
          </p:cNvGrpSpPr>
          <p:nvPr/>
        </p:nvGrpSpPr>
        <p:grpSpPr bwMode="auto">
          <a:xfrm>
            <a:off x="3019425" y="2413000"/>
            <a:ext cx="4529138" cy="1633538"/>
            <a:chOff x="942" y="1520"/>
            <a:chExt cx="2853" cy="1029"/>
          </a:xfrm>
        </p:grpSpPr>
        <p:grpSp>
          <p:nvGrpSpPr>
            <p:cNvPr id="23624" name="Group 81"/>
            <p:cNvGrpSpPr>
              <a:grpSpLocks/>
            </p:cNvGrpSpPr>
            <p:nvPr/>
          </p:nvGrpSpPr>
          <p:grpSpPr bwMode="auto">
            <a:xfrm>
              <a:off x="942" y="1520"/>
              <a:ext cx="2831" cy="1029"/>
              <a:chOff x="942" y="1520"/>
              <a:chExt cx="2831" cy="1029"/>
            </a:xfrm>
          </p:grpSpPr>
          <p:sp>
            <p:nvSpPr>
              <p:cNvPr id="23627" name="Line 82"/>
              <p:cNvSpPr>
                <a:spLocks noChangeShapeType="1"/>
              </p:cNvSpPr>
              <p:nvPr/>
            </p:nvSpPr>
            <p:spPr bwMode="auto">
              <a:xfrm>
                <a:off x="1035" y="1570"/>
                <a:ext cx="1906" cy="1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Freeform 83"/>
              <p:cNvSpPr>
                <a:spLocks/>
              </p:cNvSpPr>
              <p:nvPr/>
            </p:nvSpPr>
            <p:spPr bwMode="auto">
              <a:xfrm>
                <a:off x="3051" y="1570"/>
                <a:ext cx="722" cy="979"/>
              </a:xfrm>
              <a:custGeom>
                <a:avLst/>
                <a:gdLst>
                  <a:gd name="T0" fmla="*/ 0 w 722"/>
                  <a:gd name="T1" fmla="*/ 0 h 979"/>
                  <a:gd name="T2" fmla="*/ 722 w 722"/>
                  <a:gd name="T3" fmla="*/ 0 h 979"/>
                  <a:gd name="T4" fmla="*/ 722 w 722"/>
                  <a:gd name="T5" fmla="*/ 979 h 9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2" h="979">
                    <a:moveTo>
                      <a:pt x="0" y="0"/>
                    </a:moveTo>
                    <a:lnTo>
                      <a:pt x="722" y="0"/>
                    </a:lnTo>
                    <a:lnTo>
                      <a:pt x="722" y="979"/>
                    </a:lnTo>
                  </a:path>
                </a:pathLst>
              </a:custGeom>
              <a:noFill/>
              <a:ln w="1111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629" name="Group 84"/>
              <p:cNvGrpSpPr>
                <a:grpSpLocks/>
              </p:cNvGrpSpPr>
              <p:nvPr/>
            </p:nvGrpSpPr>
            <p:grpSpPr bwMode="auto">
              <a:xfrm>
                <a:off x="942" y="1520"/>
                <a:ext cx="41" cy="87"/>
                <a:chOff x="942" y="1520"/>
                <a:chExt cx="41" cy="87"/>
              </a:xfrm>
            </p:grpSpPr>
            <p:sp>
              <p:nvSpPr>
                <p:cNvPr id="23633" name="Rectangle 85"/>
                <p:cNvSpPr>
                  <a:spLocks noChangeArrowheads="1"/>
                </p:cNvSpPr>
                <p:nvPr/>
              </p:nvSpPr>
              <p:spPr bwMode="auto">
                <a:xfrm>
                  <a:off x="942" y="1520"/>
                  <a:ext cx="24" cy="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900" i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r</a:t>
                  </a:r>
                  <a:endParaRPr lang="en-US" altLang="en-US"/>
                </a:p>
              </p:txBody>
            </p:sp>
            <p:sp>
              <p:nvSpPr>
                <p:cNvPr id="23634" name="Freeform 86"/>
                <p:cNvSpPr>
                  <a:spLocks/>
                </p:cNvSpPr>
                <p:nvPr/>
              </p:nvSpPr>
              <p:spPr bwMode="auto">
                <a:xfrm>
                  <a:off x="970" y="1566"/>
                  <a:ext cx="13" cy="34"/>
                </a:xfrm>
                <a:custGeom>
                  <a:avLst/>
                  <a:gdLst>
                    <a:gd name="T0" fmla="*/ 13 w 13"/>
                    <a:gd name="T1" fmla="*/ 0 h 34"/>
                    <a:gd name="T2" fmla="*/ 11 w 13"/>
                    <a:gd name="T3" fmla="*/ 0 h 34"/>
                    <a:gd name="T4" fmla="*/ 7 w 13"/>
                    <a:gd name="T5" fmla="*/ 4 h 34"/>
                    <a:gd name="T6" fmla="*/ 0 w 13"/>
                    <a:gd name="T7" fmla="*/ 9 h 34"/>
                    <a:gd name="T8" fmla="*/ 0 w 13"/>
                    <a:gd name="T9" fmla="*/ 13 h 34"/>
                    <a:gd name="T10" fmla="*/ 5 w 13"/>
                    <a:gd name="T11" fmla="*/ 11 h 34"/>
                    <a:gd name="T12" fmla="*/ 9 w 13"/>
                    <a:gd name="T13" fmla="*/ 7 h 34"/>
                    <a:gd name="T14" fmla="*/ 9 w 13"/>
                    <a:gd name="T15" fmla="*/ 34 h 34"/>
                    <a:gd name="T16" fmla="*/ 13 w 13"/>
                    <a:gd name="T17" fmla="*/ 34 h 34"/>
                    <a:gd name="T18" fmla="*/ 13 w 13"/>
                    <a:gd name="T19" fmla="*/ 2 h 34"/>
                    <a:gd name="T20" fmla="*/ 13 w 13"/>
                    <a:gd name="T21" fmla="*/ 0 h 3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" h="34">
                      <a:moveTo>
                        <a:pt x="13" y="0"/>
                      </a:moveTo>
                      <a:lnTo>
                        <a:pt x="11" y="0"/>
                      </a:lnTo>
                      <a:lnTo>
                        <a:pt x="7" y="4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5" y="11"/>
                      </a:lnTo>
                      <a:lnTo>
                        <a:pt x="9" y="7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3" y="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630" name="Group 87"/>
              <p:cNvGrpSpPr>
                <a:grpSpLocks/>
              </p:cNvGrpSpPr>
              <p:nvPr/>
            </p:nvGrpSpPr>
            <p:grpSpPr bwMode="auto">
              <a:xfrm>
                <a:off x="2963" y="1520"/>
                <a:ext cx="41" cy="87"/>
                <a:chOff x="2963" y="1520"/>
                <a:chExt cx="41" cy="87"/>
              </a:xfrm>
            </p:grpSpPr>
            <p:sp>
              <p:nvSpPr>
                <p:cNvPr id="23631" name="Rectangle 88"/>
                <p:cNvSpPr>
                  <a:spLocks noChangeArrowheads="1"/>
                </p:cNvSpPr>
                <p:nvPr/>
              </p:nvSpPr>
              <p:spPr bwMode="auto">
                <a:xfrm>
                  <a:off x="2963" y="1520"/>
                  <a:ext cx="24" cy="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900" i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r</a:t>
                  </a:r>
                  <a:endParaRPr lang="en-US" altLang="en-US"/>
                </a:p>
              </p:txBody>
            </p:sp>
            <p:sp>
              <p:nvSpPr>
                <p:cNvPr id="23632" name="Freeform 89"/>
                <p:cNvSpPr>
                  <a:spLocks/>
                </p:cNvSpPr>
                <p:nvPr/>
              </p:nvSpPr>
              <p:spPr bwMode="auto">
                <a:xfrm>
                  <a:off x="2991" y="1566"/>
                  <a:ext cx="13" cy="34"/>
                </a:xfrm>
                <a:custGeom>
                  <a:avLst/>
                  <a:gdLst>
                    <a:gd name="T0" fmla="*/ 13 w 13"/>
                    <a:gd name="T1" fmla="*/ 0 h 34"/>
                    <a:gd name="T2" fmla="*/ 11 w 13"/>
                    <a:gd name="T3" fmla="*/ 0 h 34"/>
                    <a:gd name="T4" fmla="*/ 7 w 13"/>
                    <a:gd name="T5" fmla="*/ 4 h 34"/>
                    <a:gd name="T6" fmla="*/ 0 w 13"/>
                    <a:gd name="T7" fmla="*/ 9 h 34"/>
                    <a:gd name="T8" fmla="*/ 0 w 13"/>
                    <a:gd name="T9" fmla="*/ 13 h 34"/>
                    <a:gd name="T10" fmla="*/ 5 w 13"/>
                    <a:gd name="T11" fmla="*/ 11 h 34"/>
                    <a:gd name="T12" fmla="*/ 9 w 13"/>
                    <a:gd name="T13" fmla="*/ 7 h 34"/>
                    <a:gd name="T14" fmla="*/ 9 w 13"/>
                    <a:gd name="T15" fmla="*/ 34 h 34"/>
                    <a:gd name="T16" fmla="*/ 13 w 13"/>
                    <a:gd name="T17" fmla="*/ 34 h 34"/>
                    <a:gd name="T18" fmla="*/ 13 w 13"/>
                    <a:gd name="T19" fmla="*/ 2 h 34"/>
                    <a:gd name="T20" fmla="*/ 13 w 13"/>
                    <a:gd name="T21" fmla="*/ 0 h 3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" h="34">
                      <a:moveTo>
                        <a:pt x="13" y="0"/>
                      </a:moveTo>
                      <a:lnTo>
                        <a:pt x="11" y="0"/>
                      </a:lnTo>
                      <a:lnTo>
                        <a:pt x="7" y="4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5" y="11"/>
                      </a:lnTo>
                      <a:lnTo>
                        <a:pt x="9" y="7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3" y="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3625" name="Oval 90"/>
            <p:cNvSpPr>
              <a:spLocks noChangeArrowheads="1"/>
            </p:cNvSpPr>
            <p:nvPr/>
          </p:nvSpPr>
          <p:spPr bwMode="auto">
            <a:xfrm>
              <a:off x="3749" y="1543"/>
              <a:ext cx="46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Oval 91"/>
            <p:cNvSpPr>
              <a:spLocks noChangeArrowheads="1"/>
            </p:cNvSpPr>
            <p:nvPr/>
          </p:nvSpPr>
          <p:spPr bwMode="auto">
            <a:xfrm>
              <a:off x="1733" y="1543"/>
              <a:ext cx="46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9180" name="Group 92"/>
          <p:cNvGrpSpPr>
            <a:grpSpLocks/>
          </p:cNvGrpSpPr>
          <p:nvPr/>
        </p:nvGrpSpPr>
        <p:grpSpPr bwMode="auto">
          <a:xfrm>
            <a:off x="6189663" y="5037139"/>
            <a:ext cx="1365250" cy="890587"/>
            <a:chOff x="2939" y="3173"/>
            <a:chExt cx="860" cy="561"/>
          </a:xfrm>
        </p:grpSpPr>
        <p:sp>
          <p:nvSpPr>
            <p:cNvPr id="23619" name="Freeform 93"/>
            <p:cNvSpPr>
              <a:spLocks/>
            </p:cNvSpPr>
            <p:nvPr/>
          </p:nvSpPr>
          <p:spPr bwMode="auto">
            <a:xfrm>
              <a:off x="3051" y="3210"/>
              <a:ext cx="722" cy="524"/>
            </a:xfrm>
            <a:custGeom>
              <a:avLst/>
              <a:gdLst>
                <a:gd name="T0" fmla="*/ 0 w 722"/>
                <a:gd name="T1" fmla="*/ 0 h 524"/>
                <a:gd name="T2" fmla="*/ 722 w 722"/>
                <a:gd name="T3" fmla="*/ 0 h 524"/>
                <a:gd name="T4" fmla="*/ 722 w 722"/>
                <a:gd name="T5" fmla="*/ 524 h 5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" h="524">
                  <a:moveTo>
                    <a:pt x="0" y="0"/>
                  </a:moveTo>
                  <a:lnTo>
                    <a:pt x="722" y="0"/>
                  </a:lnTo>
                  <a:lnTo>
                    <a:pt x="722" y="524"/>
                  </a:lnTo>
                </a:path>
              </a:pathLst>
            </a:custGeom>
            <a:noFill/>
            <a:ln w="11113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20" name="Group 94"/>
            <p:cNvGrpSpPr>
              <a:grpSpLocks/>
            </p:cNvGrpSpPr>
            <p:nvPr/>
          </p:nvGrpSpPr>
          <p:grpSpPr bwMode="auto">
            <a:xfrm>
              <a:off x="2939" y="3173"/>
              <a:ext cx="65" cy="87"/>
              <a:chOff x="2939" y="3173"/>
              <a:chExt cx="65" cy="87"/>
            </a:xfrm>
          </p:grpSpPr>
          <p:sp>
            <p:nvSpPr>
              <p:cNvPr id="23622" name="Rectangle 95"/>
              <p:cNvSpPr>
                <a:spLocks noChangeArrowheads="1"/>
              </p:cNvSpPr>
              <p:nvPr/>
            </p:nvSpPr>
            <p:spPr bwMode="auto">
              <a:xfrm>
                <a:off x="2939" y="3173"/>
                <a:ext cx="4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9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endParaRPr lang="en-US" altLang="en-US"/>
              </a:p>
            </p:txBody>
          </p:sp>
          <p:sp>
            <p:nvSpPr>
              <p:cNvPr id="23623" name="Freeform 96"/>
              <p:cNvSpPr>
                <a:spLocks/>
              </p:cNvSpPr>
              <p:nvPr/>
            </p:nvSpPr>
            <p:spPr bwMode="auto">
              <a:xfrm>
                <a:off x="2991" y="3220"/>
                <a:ext cx="13" cy="32"/>
              </a:xfrm>
              <a:custGeom>
                <a:avLst/>
                <a:gdLst>
                  <a:gd name="T0" fmla="*/ 13 w 13"/>
                  <a:gd name="T1" fmla="*/ 0 h 32"/>
                  <a:gd name="T2" fmla="*/ 11 w 13"/>
                  <a:gd name="T3" fmla="*/ 0 h 32"/>
                  <a:gd name="T4" fmla="*/ 7 w 13"/>
                  <a:gd name="T5" fmla="*/ 5 h 32"/>
                  <a:gd name="T6" fmla="*/ 0 w 13"/>
                  <a:gd name="T7" fmla="*/ 7 h 32"/>
                  <a:gd name="T8" fmla="*/ 0 w 13"/>
                  <a:gd name="T9" fmla="*/ 12 h 32"/>
                  <a:gd name="T10" fmla="*/ 5 w 13"/>
                  <a:gd name="T11" fmla="*/ 10 h 32"/>
                  <a:gd name="T12" fmla="*/ 9 w 13"/>
                  <a:gd name="T13" fmla="*/ 7 h 32"/>
                  <a:gd name="T14" fmla="*/ 9 w 13"/>
                  <a:gd name="T15" fmla="*/ 32 h 32"/>
                  <a:gd name="T16" fmla="*/ 13 w 13"/>
                  <a:gd name="T17" fmla="*/ 32 h 32"/>
                  <a:gd name="T18" fmla="*/ 13 w 13"/>
                  <a:gd name="T19" fmla="*/ 3 h 32"/>
                  <a:gd name="T20" fmla="*/ 13 w 13"/>
                  <a:gd name="T21" fmla="*/ 0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" h="32">
                    <a:moveTo>
                      <a:pt x="13" y="0"/>
                    </a:moveTo>
                    <a:lnTo>
                      <a:pt x="11" y="0"/>
                    </a:lnTo>
                    <a:lnTo>
                      <a:pt x="7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9" y="32"/>
                    </a:lnTo>
                    <a:lnTo>
                      <a:pt x="13" y="32"/>
                    </a:lnTo>
                    <a:lnTo>
                      <a:pt x="13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1" name="Oval 97"/>
            <p:cNvSpPr>
              <a:spLocks noChangeArrowheads="1"/>
            </p:cNvSpPr>
            <p:nvPr/>
          </p:nvSpPr>
          <p:spPr bwMode="auto">
            <a:xfrm>
              <a:off x="3753" y="3182"/>
              <a:ext cx="46" cy="4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81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Policy Changes and Unforeseen Events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of building a macroeconomic theory of an open economy is to be able to say something that is not totally idiotic about the likely consequences of some policy change or unforeseen event</a:t>
            </a:r>
          </a:p>
          <a:p>
            <a:r>
              <a:rPr lang="en-US" dirty="0" smtClean="0"/>
              <a:t>We will now see what our theory says about the effects of:</a:t>
            </a:r>
          </a:p>
          <a:p>
            <a:pPr lvl="1"/>
            <a:r>
              <a:rPr lang="en-US" dirty="0" smtClean="0"/>
              <a:t>A tax cut and/or an increase in government spending</a:t>
            </a:r>
          </a:p>
          <a:p>
            <a:pPr lvl="1"/>
            <a:r>
              <a:rPr lang="en-US" dirty="0" smtClean="0"/>
              <a:t>An import tariff or an import quota</a:t>
            </a:r>
          </a:p>
          <a:p>
            <a:pPr lvl="1"/>
            <a:r>
              <a:rPr lang="en-US" dirty="0" smtClean="0"/>
              <a:t>Political instability and capital flight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smtClean="0"/>
              <a:t>Tax Cut </a:t>
            </a:r>
            <a:r>
              <a:rPr lang="en-US" dirty="0"/>
              <a:t>and/or an </a:t>
            </a:r>
            <a:r>
              <a:rPr lang="en-US" dirty="0" smtClean="0"/>
              <a:t>Increase </a:t>
            </a:r>
            <a:r>
              <a:rPr lang="en-US" dirty="0"/>
              <a:t>in </a:t>
            </a:r>
            <a:r>
              <a:rPr lang="en-US" dirty="0" smtClean="0"/>
              <a:t>Government </a:t>
            </a:r>
            <a:r>
              <a:rPr lang="en-US" dirty="0"/>
              <a:t>S</a:t>
            </a:r>
            <a:r>
              <a:rPr lang="en-US" dirty="0" smtClean="0"/>
              <a:t>pending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Recall that:</a:t>
                </a:r>
              </a:p>
              <a:p>
                <a:pPr lvl="1"/>
                <a:r>
                  <a:rPr lang="en-US" dirty="0" smtClean="0"/>
                  <a:t>The supply of loanable funds = national saving (</a:t>
                </a:r>
                <a:r>
                  <a:rPr lang="en-US" i="1" dirty="0" smtClean="0"/>
                  <a:t>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/>
                  <a:t>National saving = private-sector saving + government saving</a:t>
                </a:r>
              </a:p>
              <a:p>
                <a:pPr lvl="2"/>
                <a:r>
                  <a:rPr lang="en-US" dirty="0"/>
                  <a:t>Private-sector saving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Government saving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Therefore, a </a:t>
                </a:r>
                <a:r>
                  <a:rPr lang="en-US" dirty="0"/>
                  <a:t>tax cut and/or an increase in government </a:t>
                </a:r>
                <a:r>
                  <a:rPr lang="en-US" dirty="0" smtClean="0"/>
                  <a:t>spending implies that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– </a:t>
                </a:r>
                <a:r>
                  <a:rPr lang="en-US" i="1" dirty="0" smtClean="0"/>
                  <a:t>G</a:t>
                </a:r>
                <a:r>
                  <a:rPr lang="en-US" dirty="0" smtClean="0"/>
                  <a:t> decreases (that is, government saving decreases)</a:t>
                </a:r>
              </a:p>
              <a:p>
                <a:r>
                  <a:rPr lang="en-US" dirty="0" smtClean="0"/>
                  <a:t>Therefore, national saving (</a:t>
                </a:r>
                <a:r>
                  <a:rPr lang="en-US" i="1" dirty="0" smtClean="0"/>
                  <a:t>S</a:t>
                </a:r>
                <a:r>
                  <a:rPr lang="en-US" dirty="0" smtClean="0"/>
                  <a:t>) decreases</a:t>
                </a:r>
              </a:p>
              <a:p>
                <a:r>
                  <a:rPr lang="en-US" dirty="0" smtClean="0"/>
                  <a:t>This shifts the supply of loanable funds to the left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8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/>
              <a:t>A Tax Cut and/or an Increase in Government Spending</a:t>
            </a:r>
            <a:endParaRPr lang="en-US" altLang="en-US" sz="2800" dirty="0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F3F6F9"/>
          </a:solidFill>
          <a:ln w="1254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F2F4F8"/>
          </a:solidFill>
          <a:ln w="114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F1F4F7"/>
          </a:solidFill>
          <a:ln w="1031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F0F2F5"/>
          </a:solidFill>
          <a:ln w="920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9EBF0"/>
          </a:solidFill>
          <a:ln w="349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3297238" y="1382713"/>
            <a:ext cx="2773362" cy="204470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Rectangle 16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F3F6F9"/>
          </a:solidFill>
          <a:ln w="1254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9" name="Rectangle 17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F2F4F8"/>
          </a:solidFill>
          <a:ln w="114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Rectangle 18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F1F4F7"/>
          </a:solidFill>
          <a:ln w="1031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Rectangle 19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F0F2F5"/>
          </a:solidFill>
          <a:ln w="920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2" name="Rectangle 20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3" name="Rectangle 21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Rectangle 22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Rectangle 23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6" name="Rectangle 24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9EBF0"/>
          </a:solidFill>
          <a:ln w="349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7" name="Rectangle 25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8" name="Rectangle 26"/>
          <p:cNvSpPr>
            <a:spLocks noChangeArrowheads="1"/>
          </p:cNvSpPr>
          <p:nvPr/>
        </p:nvSpPr>
        <p:spPr bwMode="auto">
          <a:xfrm>
            <a:off x="6858001" y="1382713"/>
            <a:ext cx="2773363" cy="204470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Rectangle 27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F3F6F9"/>
          </a:solidFill>
          <a:ln w="1254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0" name="Rectangle 28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F2F4F8"/>
          </a:solidFill>
          <a:ln w="114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1" name="Rectangle 29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F1F4F7"/>
          </a:solidFill>
          <a:ln w="1031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2" name="Rectangle 30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F0F2F5"/>
          </a:solidFill>
          <a:ln w="920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3" name="Rectangle 31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4" name="Rectangle 32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5" name="Rectangle 33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6" name="Rectangle 34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7" name="Rectangle 35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9EBF0"/>
          </a:solidFill>
          <a:ln w="349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8" name="Rectangle 36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59" name="Rectangle 37"/>
          <p:cNvSpPr>
            <a:spLocks noChangeArrowheads="1"/>
          </p:cNvSpPr>
          <p:nvPr/>
        </p:nvSpPr>
        <p:spPr bwMode="auto">
          <a:xfrm>
            <a:off x="6858001" y="4124325"/>
            <a:ext cx="2773363" cy="2046288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0" name="Rectangle 38"/>
          <p:cNvSpPr>
            <a:spLocks noChangeArrowheads="1"/>
          </p:cNvSpPr>
          <p:nvPr/>
        </p:nvSpPr>
        <p:spPr bwMode="auto">
          <a:xfrm>
            <a:off x="6765925" y="4044951"/>
            <a:ext cx="2808288" cy="2068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1" name="Rectangle 39"/>
          <p:cNvSpPr>
            <a:spLocks noChangeArrowheads="1"/>
          </p:cNvSpPr>
          <p:nvPr/>
        </p:nvSpPr>
        <p:spPr bwMode="auto">
          <a:xfrm>
            <a:off x="3217863" y="1314451"/>
            <a:ext cx="2806700" cy="2068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2" name="Rectangle 40"/>
          <p:cNvSpPr>
            <a:spLocks noChangeArrowheads="1"/>
          </p:cNvSpPr>
          <p:nvPr/>
        </p:nvSpPr>
        <p:spPr bwMode="auto">
          <a:xfrm>
            <a:off x="6765925" y="1314451"/>
            <a:ext cx="2808288" cy="2068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3" name="Line 41"/>
          <p:cNvSpPr>
            <a:spLocks noChangeShapeType="1"/>
          </p:cNvSpPr>
          <p:nvPr/>
        </p:nvSpPr>
        <p:spPr bwMode="auto">
          <a:xfrm flipH="1" flipV="1">
            <a:off x="7485063" y="1404939"/>
            <a:ext cx="958850" cy="1863725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42"/>
          <p:cNvSpPr>
            <a:spLocks noChangeShapeType="1"/>
          </p:cNvSpPr>
          <p:nvPr/>
        </p:nvSpPr>
        <p:spPr bwMode="auto">
          <a:xfrm flipH="1" flipV="1">
            <a:off x="3948113" y="1828801"/>
            <a:ext cx="1757362" cy="1165225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Line 43"/>
          <p:cNvSpPr>
            <a:spLocks noChangeShapeType="1"/>
          </p:cNvSpPr>
          <p:nvPr/>
        </p:nvSpPr>
        <p:spPr bwMode="auto">
          <a:xfrm flipV="1">
            <a:off x="4335464" y="1611314"/>
            <a:ext cx="1277937" cy="1679575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4"/>
          <p:cNvSpPr>
            <a:spLocks noChangeShapeType="1"/>
          </p:cNvSpPr>
          <p:nvPr/>
        </p:nvSpPr>
        <p:spPr bwMode="auto">
          <a:xfrm flipH="1" flipV="1">
            <a:off x="7188200" y="4673601"/>
            <a:ext cx="1746250" cy="1154113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7" name="Line 45"/>
          <p:cNvSpPr>
            <a:spLocks noChangeShapeType="1"/>
          </p:cNvSpPr>
          <p:nvPr/>
        </p:nvSpPr>
        <p:spPr bwMode="auto">
          <a:xfrm flipV="1">
            <a:off x="3125789" y="2144714"/>
            <a:ext cx="1587" cy="288925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58" name="Line 46"/>
          <p:cNvSpPr>
            <a:spLocks noChangeShapeType="1"/>
          </p:cNvSpPr>
          <p:nvPr/>
        </p:nvSpPr>
        <p:spPr bwMode="auto">
          <a:xfrm flipV="1">
            <a:off x="6675439" y="5102225"/>
            <a:ext cx="3175" cy="1539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7"/>
          <p:cNvSpPr>
            <a:spLocks noChangeShapeType="1"/>
          </p:cNvSpPr>
          <p:nvPr/>
        </p:nvSpPr>
        <p:spPr bwMode="auto">
          <a:xfrm flipV="1">
            <a:off x="8043864" y="4170363"/>
            <a:ext cx="1587" cy="1943100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 flipH="1">
            <a:off x="4610101" y="1862139"/>
            <a:ext cx="741363" cy="1587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161" name="Group 49"/>
          <p:cNvGrpSpPr>
            <a:grpSpLocks/>
          </p:cNvGrpSpPr>
          <p:nvPr/>
        </p:nvGrpSpPr>
        <p:grpSpPr bwMode="auto">
          <a:xfrm>
            <a:off x="6664325" y="2155826"/>
            <a:ext cx="1346200" cy="874713"/>
            <a:chOff x="3238" y="1358"/>
            <a:chExt cx="848" cy="551"/>
          </a:xfrm>
        </p:grpSpPr>
        <p:sp>
          <p:nvSpPr>
            <p:cNvPr id="26778" name="Line 50"/>
            <p:cNvSpPr>
              <a:spLocks noChangeShapeType="1"/>
            </p:cNvSpPr>
            <p:nvPr/>
          </p:nvSpPr>
          <p:spPr bwMode="auto">
            <a:xfrm flipV="1">
              <a:off x="3238" y="1358"/>
              <a:ext cx="1" cy="175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9" name="Line 51"/>
            <p:cNvSpPr>
              <a:spLocks noChangeShapeType="1"/>
            </p:cNvSpPr>
            <p:nvPr/>
          </p:nvSpPr>
          <p:spPr bwMode="auto">
            <a:xfrm flipH="1">
              <a:off x="3985" y="1907"/>
              <a:ext cx="101" cy="2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72" name="Freeform 52"/>
          <p:cNvSpPr>
            <a:spLocks/>
          </p:cNvSpPr>
          <p:nvPr/>
        </p:nvSpPr>
        <p:spPr bwMode="auto">
          <a:xfrm>
            <a:off x="6765925" y="4044951"/>
            <a:ext cx="2808288" cy="2068513"/>
          </a:xfrm>
          <a:custGeom>
            <a:avLst/>
            <a:gdLst>
              <a:gd name="T0" fmla="*/ 0 w 1769"/>
              <a:gd name="T1" fmla="*/ 0 h 1303"/>
              <a:gd name="T2" fmla="*/ 0 w 1769"/>
              <a:gd name="T3" fmla="*/ 2068513 h 1303"/>
              <a:gd name="T4" fmla="*/ 2808288 w 1769"/>
              <a:gd name="T5" fmla="*/ 2068513 h 13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9" h="1303">
                <a:moveTo>
                  <a:pt x="0" y="0"/>
                </a:moveTo>
                <a:lnTo>
                  <a:pt x="0" y="1303"/>
                </a:lnTo>
                <a:lnTo>
                  <a:pt x="1769" y="130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 flipH="1">
            <a:off x="7851775" y="4684714"/>
            <a:ext cx="165100" cy="3175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Freeform 54"/>
          <p:cNvSpPr>
            <a:spLocks/>
          </p:cNvSpPr>
          <p:nvPr/>
        </p:nvSpPr>
        <p:spPr bwMode="auto">
          <a:xfrm>
            <a:off x="3217863" y="1314451"/>
            <a:ext cx="2806700" cy="2068513"/>
          </a:xfrm>
          <a:custGeom>
            <a:avLst/>
            <a:gdLst>
              <a:gd name="T0" fmla="*/ 0 w 1768"/>
              <a:gd name="T1" fmla="*/ 0 h 1303"/>
              <a:gd name="T2" fmla="*/ 0 w 1768"/>
              <a:gd name="T3" fmla="*/ 2068513 h 1303"/>
              <a:gd name="T4" fmla="*/ 2806700 w 1768"/>
              <a:gd name="T5" fmla="*/ 2068513 h 13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8" h="1303">
                <a:moveTo>
                  <a:pt x="0" y="0"/>
                </a:moveTo>
                <a:lnTo>
                  <a:pt x="0" y="1303"/>
                </a:lnTo>
                <a:lnTo>
                  <a:pt x="1768" y="130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Freeform 55"/>
          <p:cNvSpPr>
            <a:spLocks/>
          </p:cNvSpPr>
          <p:nvPr/>
        </p:nvSpPr>
        <p:spPr bwMode="auto">
          <a:xfrm>
            <a:off x="6765925" y="1314451"/>
            <a:ext cx="2808288" cy="2068513"/>
          </a:xfrm>
          <a:custGeom>
            <a:avLst/>
            <a:gdLst>
              <a:gd name="T0" fmla="*/ 0 w 1769"/>
              <a:gd name="T1" fmla="*/ 0 h 1303"/>
              <a:gd name="T2" fmla="*/ 0 w 1769"/>
              <a:gd name="T3" fmla="*/ 2068513 h 1303"/>
              <a:gd name="T4" fmla="*/ 2808288 w 1769"/>
              <a:gd name="T5" fmla="*/ 2068513 h 13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9" h="1303">
                <a:moveTo>
                  <a:pt x="0" y="0"/>
                </a:moveTo>
                <a:lnTo>
                  <a:pt x="0" y="1303"/>
                </a:lnTo>
                <a:lnTo>
                  <a:pt x="1769" y="130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Rectangle 56"/>
          <p:cNvSpPr>
            <a:spLocks noChangeArrowheads="1"/>
          </p:cNvSpPr>
          <p:nvPr/>
        </p:nvSpPr>
        <p:spPr bwMode="auto">
          <a:xfrm>
            <a:off x="3500438" y="1016000"/>
            <a:ext cx="2070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(a) The Market for Loanable Funds</a:t>
            </a:r>
            <a:endParaRPr lang="en-US" altLang="en-US"/>
          </a:p>
        </p:txBody>
      </p:sp>
      <p:sp>
        <p:nvSpPr>
          <p:cNvPr id="26677" name="Rectangle 57"/>
          <p:cNvSpPr>
            <a:spLocks noChangeArrowheads="1"/>
          </p:cNvSpPr>
          <p:nvPr/>
        </p:nvSpPr>
        <p:spPr bwMode="auto">
          <a:xfrm>
            <a:off x="7534276" y="1016000"/>
            <a:ext cx="13817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(b) Net Capital Outflow</a:t>
            </a:r>
            <a:endParaRPr lang="en-US" altLang="en-US"/>
          </a:p>
        </p:txBody>
      </p:sp>
      <p:sp>
        <p:nvSpPr>
          <p:cNvPr id="26678" name="Rectangle 58"/>
          <p:cNvSpPr>
            <a:spLocks noChangeArrowheads="1"/>
          </p:cNvSpPr>
          <p:nvPr/>
        </p:nvSpPr>
        <p:spPr bwMode="auto">
          <a:xfrm>
            <a:off x="2922588" y="1285875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26679" name="Rectangle 59"/>
          <p:cNvSpPr>
            <a:spLocks noChangeArrowheads="1"/>
          </p:cNvSpPr>
          <p:nvPr/>
        </p:nvSpPr>
        <p:spPr bwMode="auto">
          <a:xfrm>
            <a:off x="2741614" y="1438275"/>
            <a:ext cx="4616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26680" name="Rectangle 60"/>
          <p:cNvSpPr>
            <a:spLocks noChangeArrowheads="1"/>
          </p:cNvSpPr>
          <p:nvPr/>
        </p:nvSpPr>
        <p:spPr bwMode="auto">
          <a:xfrm>
            <a:off x="2916238" y="1589088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26681" name="Rectangle 61"/>
          <p:cNvSpPr>
            <a:spLocks noChangeArrowheads="1"/>
          </p:cNvSpPr>
          <p:nvPr/>
        </p:nvSpPr>
        <p:spPr bwMode="auto">
          <a:xfrm>
            <a:off x="6457950" y="1285875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26682" name="Rectangle 62"/>
          <p:cNvSpPr>
            <a:spLocks noChangeArrowheads="1"/>
          </p:cNvSpPr>
          <p:nvPr/>
        </p:nvSpPr>
        <p:spPr bwMode="auto">
          <a:xfrm>
            <a:off x="6275389" y="1438275"/>
            <a:ext cx="4616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26683" name="Rectangle 63"/>
          <p:cNvSpPr>
            <a:spLocks noChangeArrowheads="1"/>
          </p:cNvSpPr>
          <p:nvPr/>
        </p:nvSpPr>
        <p:spPr bwMode="auto">
          <a:xfrm>
            <a:off x="6450013" y="1589088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26684" name="Rectangle 64"/>
          <p:cNvSpPr>
            <a:spLocks noChangeArrowheads="1"/>
          </p:cNvSpPr>
          <p:nvPr/>
        </p:nvSpPr>
        <p:spPr bwMode="auto">
          <a:xfrm>
            <a:off x="6829426" y="6545263"/>
            <a:ext cx="282128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(c) The Market for Foreign-Currency Exchange</a:t>
            </a:r>
            <a:endParaRPr lang="en-US" altLang="en-US"/>
          </a:p>
        </p:txBody>
      </p:sp>
      <p:sp>
        <p:nvSpPr>
          <p:cNvPr id="26685" name="Rectangle 65"/>
          <p:cNvSpPr>
            <a:spLocks noChangeArrowheads="1"/>
          </p:cNvSpPr>
          <p:nvPr/>
        </p:nvSpPr>
        <p:spPr bwMode="auto">
          <a:xfrm>
            <a:off x="8926514" y="6132513"/>
            <a:ext cx="67646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26686" name="Rectangle 66"/>
          <p:cNvSpPr>
            <a:spLocks noChangeArrowheads="1"/>
          </p:cNvSpPr>
          <p:nvPr/>
        </p:nvSpPr>
        <p:spPr bwMode="auto">
          <a:xfrm>
            <a:off x="8440596" y="6283325"/>
            <a:ext cx="11717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Domestic Currency</a:t>
            </a:r>
            <a:endParaRPr lang="en-US" altLang="en-US" dirty="0"/>
          </a:p>
        </p:txBody>
      </p:sp>
      <p:sp>
        <p:nvSpPr>
          <p:cNvPr id="26687" name="Rectangle 67"/>
          <p:cNvSpPr>
            <a:spLocks noChangeArrowheads="1"/>
          </p:cNvSpPr>
          <p:nvPr/>
        </p:nvSpPr>
        <p:spPr bwMode="auto">
          <a:xfrm>
            <a:off x="5384801" y="3409950"/>
            <a:ext cx="67646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26688" name="Rectangle 68"/>
          <p:cNvSpPr>
            <a:spLocks noChangeArrowheads="1"/>
          </p:cNvSpPr>
          <p:nvPr/>
        </p:nvSpPr>
        <p:spPr bwMode="auto">
          <a:xfrm>
            <a:off x="5095875" y="3560763"/>
            <a:ext cx="971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/>
          </a:p>
        </p:txBody>
      </p:sp>
      <p:sp>
        <p:nvSpPr>
          <p:cNvPr id="26689" name="Rectangle 69"/>
          <p:cNvSpPr>
            <a:spLocks noChangeArrowheads="1"/>
          </p:cNvSpPr>
          <p:nvPr/>
        </p:nvSpPr>
        <p:spPr bwMode="auto">
          <a:xfrm>
            <a:off x="8934451" y="3409950"/>
            <a:ext cx="6684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Net Capital</a:t>
            </a:r>
            <a:endParaRPr lang="en-US" altLang="en-US"/>
          </a:p>
        </p:txBody>
      </p:sp>
      <p:sp>
        <p:nvSpPr>
          <p:cNvPr id="26690" name="Rectangle 70"/>
          <p:cNvSpPr>
            <a:spLocks noChangeArrowheads="1"/>
          </p:cNvSpPr>
          <p:nvPr/>
        </p:nvSpPr>
        <p:spPr bwMode="auto">
          <a:xfrm>
            <a:off x="9117014" y="3560763"/>
            <a:ext cx="47769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Outflow</a:t>
            </a:r>
            <a:endParaRPr lang="en-US" altLang="en-US"/>
          </a:p>
        </p:txBody>
      </p:sp>
      <p:sp>
        <p:nvSpPr>
          <p:cNvPr id="26691" name="Rectangle 71"/>
          <p:cNvSpPr>
            <a:spLocks noChangeArrowheads="1"/>
          </p:cNvSpPr>
          <p:nvPr/>
        </p:nvSpPr>
        <p:spPr bwMode="auto">
          <a:xfrm>
            <a:off x="6472238" y="4013200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26692" name="Rectangle 72"/>
          <p:cNvSpPr>
            <a:spLocks noChangeArrowheads="1"/>
          </p:cNvSpPr>
          <p:nvPr/>
        </p:nvSpPr>
        <p:spPr bwMode="auto">
          <a:xfrm>
            <a:off x="6154739" y="4164013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Exchange</a:t>
            </a:r>
            <a:endParaRPr lang="en-US" altLang="en-US"/>
          </a:p>
        </p:txBody>
      </p:sp>
      <p:sp>
        <p:nvSpPr>
          <p:cNvPr id="26693" name="Rectangle 73"/>
          <p:cNvSpPr>
            <a:spLocks noChangeArrowheads="1"/>
          </p:cNvSpPr>
          <p:nvPr/>
        </p:nvSpPr>
        <p:spPr bwMode="auto">
          <a:xfrm>
            <a:off x="6465888" y="4316413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26694" name="Rectangle 74"/>
          <p:cNvSpPr>
            <a:spLocks noChangeArrowheads="1"/>
          </p:cNvSpPr>
          <p:nvPr/>
        </p:nvSpPr>
        <p:spPr bwMode="auto">
          <a:xfrm>
            <a:off x="5510213" y="2997200"/>
            <a:ext cx="4825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endParaRPr lang="en-US" altLang="en-US"/>
          </a:p>
        </p:txBody>
      </p:sp>
      <p:sp>
        <p:nvSpPr>
          <p:cNvPr id="26695" name="Rectangle 75"/>
          <p:cNvSpPr>
            <a:spLocks noChangeArrowheads="1"/>
          </p:cNvSpPr>
          <p:nvPr/>
        </p:nvSpPr>
        <p:spPr bwMode="auto">
          <a:xfrm>
            <a:off x="8969375" y="5738813"/>
            <a:ext cx="4825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endParaRPr lang="en-US" altLang="en-US"/>
          </a:p>
        </p:txBody>
      </p:sp>
      <p:grpSp>
        <p:nvGrpSpPr>
          <p:cNvPr id="90188" name="Group 76"/>
          <p:cNvGrpSpPr>
            <a:grpSpLocks/>
          </p:cNvGrpSpPr>
          <p:nvPr/>
        </p:nvGrpSpPr>
        <p:grpSpPr bwMode="auto">
          <a:xfrm>
            <a:off x="6616700" y="1976439"/>
            <a:ext cx="1258888" cy="2160587"/>
            <a:chOff x="3208" y="1245"/>
            <a:chExt cx="793" cy="1361"/>
          </a:xfrm>
        </p:grpSpPr>
        <p:sp>
          <p:nvSpPr>
            <p:cNvPr id="26775" name="Freeform 77"/>
            <p:cNvSpPr>
              <a:spLocks/>
            </p:cNvSpPr>
            <p:nvPr/>
          </p:nvSpPr>
          <p:spPr bwMode="auto">
            <a:xfrm>
              <a:off x="3310" y="1303"/>
              <a:ext cx="661" cy="1303"/>
            </a:xfrm>
            <a:custGeom>
              <a:avLst/>
              <a:gdLst>
                <a:gd name="T0" fmla="*/ 0 w 661"/>
                <a:gd name="T1" fmla="*/ 0 h 1303"/>
                <a:gd name="T2" fmla="*/ 661 w 661"/>
                <a:gd name="T3" fmla="*/ 0 h 1303"/>
                <a:gd name="T4" fmla="*/ 661 w 661"/>
                <a:gd name="T5" fmla="*/ 1303 h 1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1" h="1303">
                  <a:moveTo>
                    <a:pt x="0" y="0"/>
                  </a:moveTo>
                  <a:lnTo>
                    <a:pt x="661" y="0"/>
                  </a:lnTo>
                  <a:lnTo>
                    <a:pt x="661" y="1303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6" name="Oval 78"/>
            <p:cNvSpPr>
              <a:spLocks noChangeArrowheads="1"/>
            </p:cNvSpPr>
            <p:nvPr/>
          </p:nvSpPr>
          <p:spPr bwMode="auto">
            <a:xfrm>
              <a:off x="3949" y="1281"/>
              <a:ext cx="52" cy="52"/>
            </a:xfrm>
            <a:prstGeom prst="ellipse">
              <a:avLst/>
            </a:prstGeom>
            <a:solidFill>
              <a:srgbClr val="AD0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777" name="Rectangle 79"/>
            <p:cNvSpPr>
              <a:spLocks noChangeArrowheads="1"/>
            </p:cNvSpPr>
            <p:nvPr/>
          </p:nvSpPr>
          <p:spPr bwMode="auto">
            <a:xfrm>
              <a:off x="3208" y="1245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0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</p:grpSp>
      <p:sp>
        <p:nvSpPr>
          <p:cNvPr id="26697" name="Rectangle 80"/>
          <p:cNvSpPr>
            <a:spLocks noChangeArrowheads="1"/>
          </p:cNvSpPr>
          <p:nvPr/>
        </p:nvSpPr>
        <p:spPr bwMode="auto">
          <a:xfrm>
            <a:off x="8502651" y="3163888"/>
            <a:ext cx="282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NCO</a:t>
            </a:r>
            <a:endParaRPr lang="en-US" altLang="en-US"/>
          </a:p>
        </p:txBody>
      </p:sp>
      <p:sp>
        <p:nvSpPr>
          <p:cNvPr id="26698" name="Rectangle 81"/>
          <p:cNvSpPr>
            <a:spLocks noChangeArrowheads="1"/>
          </p:cNvSpPr>
          <p:nvPr/>
        </p:nvSpPr>
        <p:spPr bwMode="auto">
          <a:xfrm>
            <a:off x="8077200" y="4141788"/>
            <a:ext cx="8496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en-US" altLang="en-US"/>
          </a:p>
        </p:txBody>
      </p:sp>
      <p:sp>
        <p:nvSpPr>
          <p:cNvPr id="26699" name="Freeform 82"/>
          <p:cNvSpPr>
            <a:spLocks/>
          </p:cNvSpPr>
          <p:nvPr/>
        </p:nvSpPr>
        <p:spPr bwMode="auto">
          <a:xfrm>
            <a:off x="8167688" y="4217988"/>
            <a:ext cx="23812" cy="57150"/>
          </a:xfrm>
          <a:custGeom>
            <a:avLst/>
            <a:gdLst>
              <a:gd name="T0" fmla="*/ 23812 w 15"/>
              <a:gd name="T1" fmla="*/ 0 h 36"/>
              <a:gd name="T2" fmla="*/ 19050 w 15"/>
              <a:gd name="T3" fmla="*/ 0 h 36"/>
              <a:gd name="T4" fmla="*/ 12700 w 15"/>
              <a:gd name="T5" fmla="*/ 7938 h 36"/>
              <a:gd name="T6" fmla="*/ 0 w 15"/>
              <a:gd name="T7" fmla="*/ 14288 h 36"/>
              <a:gd name="T8" fmla="*/ 0 w 15"/>
              <a:gd name="T9" fmla="*/ 22225 h 36"/>
              <a:gd name="T10" fmla="*/ 7937 w 15"/>
              <a:gd name="T11" fmla="*/ 19050 h 36"/>
              <a:gd name="T12" fmla="*/ 15875 w 15"/>
              <a:gd name="T13" fmla="*/ 11113 h 36"/>
              <a:gd name="T14" fmla="*/ 15875 w 15"/>
              <a:gd name="T15" fmla="*/ 57150 h 36"/>
              <a:gd name="T16" fmla="*/ 23812 w 15"/>
              <a:gd name="T17" fmla="*/ 57150 h 36"/>
              <a:gd name="T18" fmla="*/ 23812 w 15"/>
              <a:gd name="T19" fmla="*/ 3175 h 36"/>
              <a:gd name="T20" fmla="*/ 23812 w 15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" h="36">
                <a:moveTo>
                  <a:pt x="15" y="0"/>
                </a:moveTo>
                <a:lnTo>
                  <a:pt x="12" y="0"/>
                </a:lnTo>
                <a:lnTo>
                  <a:pt x="8" y="5"/>
                </a:lnTo>
                <a:lnTo>
                  <a:pt x="0" y="9"/>
                </a:lnTo>
                <a:lnTo>
                  <a:pt x="0" y="14"/>
                </a:lnTo>
                <a:lnTo>
                  <a:pt x="5" y="12"/>
                </a:lnTo>
                <a:lnTo>
                  <a:pt x="10" y="7"/>
                </a:lnTo>
                <a:lnTo>
                  <a:pt x="10" y="36"/>
                </a:lnTo>
                <a:lnTo>
                  <a:pt x="15" y="36"/>
                </a:lnTo>
                <a:lnTo>
                  <a:pt x="15" y="2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195" name="Group 83"/>
          <p:cNvGrpSpPr>
            <a:grpSpLocks/>
          </p:cNvGrpSpPr>
          <p:nvPr/>
        </p:nvGrpSpPr>
        <p:grpSpPr bwMode="auto">
          <a:xfrm>
            <a:off x="7653338" y="4141789"/>
            <a:ext cx="176212" cy="1971675"/>
            <a:chOff x="3861" y="2609"/>
            <a:chExt cx="111" cy="1242"/>
          </a:xfrm>
        </p:grpSpPr>
        <p:sp>
          <p:nvSpPr>
            <p:cNvPr id="26772" name="Line 84"/>
            <p:cNvSpPr>
              <a:spLocks noChangeShapeType="1"/>
            </p:cNvSpPr>
            <p:nvPr/>
          </p:nvSpPr>
          <p:spPr bwMode="auto">
            <a:xfrm flipV="1">
              <a:off x="3971" y="2627"/>
              <a:ext cx="1" cy="1224"/>
            </a:xfrm>
            <a:prstGeom prst="line">
              <a:avLst/>
            </a:prstGeom>
            <a:noFill/>
            <a:ln w="349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3" name="Rectangle 85"/>
            <p:cNvSpPr>
              <a:spLocks noChangeArrowheads="1"/>
            </p:cNvSpPr>
            <p:nvPr/>
          </p:nvSpPr>
          <p:spPr bwMode="auto">
            <a:xfrm>
              <a:off x="3861" y="2609"/>
              <a:ext cx="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en-US"/>
            </a:p>
          </p:txBody>
        </p:sp>
        <p:sp>
          <p:nvSpPr>
            <p:cNvPr id="26774" name="Freeform 86"/>
            <p:cNvSpPr>
              <a:spLocks/>
            </p:cNvSpPr>
            <p:nvPr/>
          </p:nvSpPr>
          <p:spPr bwMode="auto">
            <a:xfrm>
              <a:off x="3913" y="2657"/>
              <a:ext cx="26" cy="36"/>
            </a:xfrm>
            <a:custGeom>
              <a:avLst/>
              <a:gdLst>
                <a:gd name="T0" fmla="*/ 7 w 26"/>
                <a:gd name="T1" fmla="*/ 31 h 36"/>
                <a:gd name="T2" fmla="*/ 10 w 26"/>
                <a:gd name="T3" fmla="*/ 29 h 36"/>
                <a:gd name="T4" fmla="*/ 14 w 26"/>
                <a:gd name="T5" fmla="*/ 24 h 36"/>
                <a:gd name="T6" fmla="*/ 22 w 26"/>
                <a:gd name="T7" fmla="*/ 19 h 36"/>
                <a:gd name="T8" fmla="*/ 26 w 26"/>
                <a:gd name="T9" fmla="*/ 14 h 36"/>
                <a:gd name="T10" fmla="*/ 26 w 26"/>
                <a:gd name="T11" fmla="*/ 9 h 36"/>
                <a:gd name="T12" fmla="*/ 26 w 26"/>
                <a:gd name="T13" fmla="*/ 7 h 36"/>
                <a:gd name="T14" fmla="*/ 24 w 26"/>
                <a:gd name="T15" fmla="*/ 2 h 36"/>
                <a:gd name="T16" fmla="*/ 19 w 26"/>
                <a:gd name="T17" fmla="*/ 2 h 36"/>
                <a:gd name="T18" fmla="*/ 14 w 26"/>
                <a:gd name="T19" fmla="*/ 0 h 36"/>
                <a:gd name="T20" fmla="*/ 10 w 26"/>
                <a:gd name="T21" fmla="*/ 0 h 36"/>
                <a:gd name="T22" fmla="*/ 5 w 26"/>
                <a:gd name="T23" fmla="*/ 2 h 36"/>
                <a:gd name="T24" fmla="*/ 2 w 26"/>
                <a:gd name="T25" fmla="*/ 7 h 36"/>
                <a:gd name="T26" fmla="*/ 2 w 26"/>
                <a:gd name="T27" fmla="*/ 9 h 36"/>
                <a:gd name="T28" fmla="*/ 7 w 26"/>
                <a:gd name="T29" fmla="*/ 12 h 36"/>
                <a:gd name="T30" fmla="*/ 10 w 26"/>
                <a:gd name="T31" fmla="*/ 5 h 36"/>
                <a:gd name="T32" fmla="*/ 14 w 26"/>
                <a:gd name="T33" fmla="*/ 5 h 36"/>
                <a:gd name="T34" fmla="*/ 19 w 26"/>
                <a:gd name="T35" fmla="*/ 5 h 36"/>
                <a:gd name="T36" fmla="*/ 22 w 26"/>
                <a:gd name="T37" fmla="*/ 9 h 36"/>
                <a:gd name="T38" fmla="*/ 19 w 26"/>
                <a:gd name="T39" fmla="*/ 14 h 36"/>
                <a:gd name="T40" fmla="*/ 12 w 26"/>
                <a:gd name="T41" fmla="*/ 21 h 36"/>
                <a:gd name="T42" fmla="*/ 5 w 26"/>
                <a:gd name="T43" fmla="*/ 26 h 36"/>
                <a:gd name="T44" fmla="*/ 2 w 26"/>
                <a:gd name="T45" fmla="*/ 31 h 36"/>
                <a:gd name="T46" fmla="*/ 0 w 26"/>
                <a:gd name="T47" fmla="*/ 36 h 36"/>
                <a:gd name="T48" fmla="*/ 26 w 26"/>
                <a:gd name="T49" fmla="*/ 36 h 36"/>
                <a:gd name="T50" fmla="*/ 26 w 26"/>
                <a:gd name="T51" fmla="*/ 31 h 36"/>
                <a:gd name="T52" fmla="*/ 10 w 26"/>
                <a:gd name="T53" fmla="*/ 31 h 36"/>
                <a:gd name="T54" fmla="*/ 7 w 26"/>
                <a:gd name="T55" fmla="*/ 31 h 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6" h="36">
                  <a:moveTo>
                    <a:pt x="7" y="31"/>
                  </a:moveTo>
                  <a:lnTo>
                    <a:pt x="10" y="29"/>
                  </a:lnTo>
                  <a:lnTo>
                    <a:pt x="14" y="24"/>
                  </a:lnTo>
                  <a:lnTo>
                    <a:pt x="22" y="19"/>
                  </a:lnTo>
                  <a:lnTo>
                    <a:pt x="26" y="14"/>
                  </a:lnTo>
                  <a:lnTo>
                    <a:pt x="26" y="9"/>
                  </a:lnTo>
                  <a:lnTo>
                    <a:pt x="26" y="7"/>
                  </a:lnTo>
                  <a:lnTo>
                    <a:pt x="24" y="2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2" y="7"/>
                  </a:lnTo>
                  <a:lnTo>
                    <a:pt x="2" y="9"/>
                  </a:lnTo>
                  <a:lnTo>
                    <a:pt x="7" y="12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9" y="5"/>
                  </a:lnTo>
                  <a:lnTo>
                    <a:pt x="22" y="9"/>
                  </a:lnTo>
                  <a:lnTo>
                    <a:pt x="19" y="14"/>
                  </a:lnTo>
                  <a:lnTo>
                    <a:pt x="12" y="21"/>
                  </a:lnTo>
                  <a:lnTo>
                    <a:pt x="5" y="26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26" y="36"/>
                  </a:lnTo>
                  <a:lnTo>
                    <a:pt x="26" y="31"/>
                  </a:lnTo>
                  <a:lnTo>
                    <a:pt x="10" y="31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199" name="Group 87"/>
          <p:cNvGrpSpPr>
            <a:grpSpLocks/>
          </p:cNvGrpSpPr>
          <p:nvPr/>
        </p:nvGrpSpPr>
        <p:grpSpPr bwMode="auto">
          <a:xfrm>
            <a:off x="3400425" y="1438275"/>
            <a:ext cx="1277938" cy="1830388"/>
            <a:chOff x="1182" y="906"/>
            <a:chExt cx="805" cy="1153"/>
          </a:xfrm>
        </p:grpSpPr>
        <p:sp>
          <p:nvSpPr>
            <p:cNvPr id="26769" name="Line 88"/>
            <p:cNvSpPr>
              <a:spLocks noChangeShapeType="1"/>
            </p:cNvSpPr>
            <p:nvPr/>
          </p:nvSpPr>
          <p:spPr bwMode="auto">
            <a:xfrm flipV="1">
              <a:off x="1182" y="1008"/>
              <a:ext cx="805" cy="1051"/>
            </a:xfrm>
            <a:prstGeom prst="line">
              <a:avLst/>
            </a:prstGeom>
            <a:noFill/>
            <a:ln w="349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0" name="Rectangle 89"/>
            <p:cNvSpPr>
              <a:spLocks noChangeArrowheads="1"/>
            </p:cNvSpPr>
            <p:nvPr/>
          </p:nvSpPr>
          <p:spPr bwMode="auto">
            <a:xfrm>
              <a:off x="1878" y="906"/>
              <a:ext cx="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en-US"/>
            </a:p>
          </p:txBody>
        </p:sp>
        <p:sp>
          <p:nvSpPr>
            <p:cNvPr id="26771" name="Freeform 90"/>
            <p:cNvSpPr>
              <a:spLocks/>
            </p:cNvSpPr>
            <p:nvPr/>
          </p:nvSpPr>
          <p:spPr bwMode="auto">
            <a:xfrm>
              <a:off x="1935" y="956"/>
              <a:ext cx="24" cy="34"/>
            </a:xfrm>
            <a:custGeom>
              <a:avLst/>
              <a:gdLst>
                <a:gd name="T0" fmla="*/ 7 w 24"/>
                <a:gd name="T1" fmla="*/ 29 h 34"/>
                <a:gd name="T2" fmla="*/ 7 w 24"/>
                <a:gd name="T3" fmla="*/ 26 h 34"/>
                <a:gd name="T4" fmla="*/ 14 w 24"/>
                <a:gd name="T5" fmla="*/ 22 h 34"/>
                <a:gd name="T6" fmla="*/ 21 w 24"/>
                <a:gd name="T7" fmla="*/ 17 h 34"/>
                <a:gd name="T8" fmla="*/ 24 w 24"/>
                <a:gd name="T9" fmla="*/ 12 h 34"/>
                <a:gd name="T10" fmla="*/ 24 w 24"/>
                <a:gd name="T11" fmla="*/ 10 h 34"/>
                <a:gd name="T12" fmla="*/ 24 w 24"/>
                <a:gd name="T13" fmla="*/ 5 h 34"/>
                <a:gd name="T14" fmla="*/ 21 w 24"/>
                <a:gd name="T15" fmla="*/ 2 h 34"/>
                <a:gd name="T16" fmla="*/ 17 w 24"/>
                <a:gd name="T17" fmla="*/ 0 h 34"/>
                <a:gd name="T18" fmla="*/ 12 w 24"/>
                <a:gd name="T19" fmla="*/ 0 h 34"/>
                <a:gd name="T20" fmla="*/ 7 w 24"/>
                <a:gd name="T21" fmla="*/ 0 h 34"/>
                <a:gd name="T22" fmla="*/ 5 w 24"/>
                <a:gd name="T23" fmla="*/ 2 h 34"/>
                <a:gd name="T24" fmla="*/ 2 w 24"/>
                <a:gd name="T25" fmla="*/ 5 h 34"/>
                <a:gd name="T26" fmla="*/ 0 w 24"/>
                <a:gd name="T27" fmla="*/ 10 h 34"/>
                <a:gd name="T28" fmla="*/ 5 w 24"/>
                <a:gd name="T29" fmla="*/ 10 h 34"/>
                <a:gd name="T30" fmla="*/ 7 w 24"/>
                <a:gd name="T31" fmla="*/ 5 h 34"/>
                <a:gd name="T32" fmla="*/ 12 w 24"/>
                <a:gd name="T33" fmla="*/ 2 h 34"/>
                <a:gd name="T34" fmla="*/ 19 w 24"/>
                <a:gd name="T35" fmla="*/ 5 h 34"/>
                <a:gd name="T36" fmla="*/ 19 w 24"/>
                <a:gd name="T37" fmla="*/ 10 h 34"/>
                <a:gd name="T38" fmla="*/ 17 w 24"/>
                <a:gd name="T39" fmla="*/ 14 h 34"/>
                <a:gd name="T40" fmla="*/ 9 w 24"/>
                <a:gd name="T41" fmla="*/ 22 h 34"/>
                <a:gd name="T42" fmla="*/ 2 w 24"/>
                <a:gd name="T43" fmla="*/ 26 h 34"/>
                <a:gd name="T44" fmla="*/ 0 w 24"/>
                <a:gd name="T45" fmla="*/ 31 h 34"/>
                <a:gd name="T46" fmla="*/ 0 w 24"/>
                <a:gd name="T47" fmla="*/ 34 h 34"/>
                <a:gd name="T48" fmla="*/ 24 w 24"/>
                <a:gd name="T49" fmla="*/ 34 h 34"/>
                <a:gd name="T50" fmla="*/ 24 w 24"/>
                <a:gd name="T51" fmla="*/ 29 h 34"/>
                <a:gd name="T52" fmla="*/ 9 w 24"/>
                <a:gd name="T53" fmla="*/ 29 h 34"/>
                <a:gd name="T54" fmla="*/ 7 w 24"/>
                <a:gd name="T55" fmla="*/ 29 h 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" h="34">
                  <a:moveTo>
                    <a:pt x="7" y="29"/>
                  </a:moveTo>
                  <a:lnTo>
                    <a:pt x="7" y="26"/>
                  </a:lnTo>
                  <a:lnTo>
                    <a:pt x="14" y="22"/>
                  </a:lnTo>
                  <a:lnTo>
                    <a:pt x="21" y="17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4" y="5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7" y="5"/>
                  </a:lnTo>
                  <a:lnTo>
                    <a:pt x="12" y="2"/>
                  </a:lnTo>
                  <a:lnTo>
                    <a:pt x="19" y="5"/>
                  </a:lnTo>
                  <a:lnTo>
                    <a:pt x="19" y="10"/>
                  </a:lnTo>
                  <a:lnTo>
                    <a:pt x="17" y="14"/>
                  </a:lnTo>
                  <a:lnTo>
                    <a:pt x="9" y="22"/>
                  </a:lnTo>
                  <a:lnTo>
                    <a:pt x="2" y="26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9" y="29"/>
                  </a:lnTo>
                  <a:lnTo>
                    <a:pt x="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702" name="Rectangle 91"/>
          <p:cNvSpPr>
            <a:spLocks noChangeArrowheads="1"/>
          </p:cNvSpPr>
          <p:nvPr/>
        </p:nvSpPr>
        <p:spPr bwMode="auto">
          <a:xfrm>
            <a:off x="5562600" y="1454150"/>
            <a:ext cx="8496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en-US" altLang="en-US"/>
          </a:p>
        </p:txBody>
      </p:sp>
      <p:sp>
        <p:nvSpPr>
          <p:cNvPr id="26703" name="Freeform 92"/>
          <p:cNvSpPr>
            <a:spLocks/>
          </p:cNvSpPr>
          <p:nvPr/>
        </p:nvSpPr>
        <p:spPr bwMode="auto">
          <a:xfrm>
            <a:off x="5661026" y="1533525"/>
            <a:ext cx="23813" cy="52388"/>
          </a:xfrm>
          <a:custGeom>
            <a:avLst/>
            <a:gdLst>
              <a:gd name="T0" fmla="*/ 23813 w 15"/>
              <a:gd name="T1" fmla="*/ 0 h 33"/>
              <a:gd name="T2" fmla="*/ 19050 w 15"/>
              <a:gd name="T3" fmla="*/ 0 h 33"/>
              <a:gd name="T4" fmla="*/ 11113 w 15"/>
              <a:gd name="T5" fmla="*/ 3175 h 33"/>
              <a:gd name="T6" fmla="*/ 0 w 15"/>
              <a:gd name="T7" fmla="*/ 11113 h 33"/>
              <a:gd name="T8" fmla="*/ 0 w 15"/>
              <a:gd name="T9" fmla="*/ 19050 h 33"/>
              <a:gd name="T10" fmla="*/ 7938 w 15"/>
              <a:gd name="T11" fmla="*/ 14288 h 33"/>
              <a:gd name="T12" fmla="*/ 15875 w 15"/>
              <a:gd name="T13" fmla="*/ 11113 h 33"/>
              <a:gd name="T14" fmla="*/ 15875 w 15"/>
              <a:gd name="T15" fmla="*/ 52388 h 33"/>
              <a:gd name="T16" fmla="*/ 23813 w 15"/>
              <a:gd name="T17" fmla="*/ 52388 h 33"/>
              <a:gd name="T18" fmla="*/ 23813 w 15"/>
              <a:gd name="T19" fmla="*/ 3175 h 33"/>
              <a:gd name="T20" fmla="*/ 23813 w 15"/>
              <a:gd name="T21" fmla="*/ 0 h 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" h="33">
                <a:moveTo>
                  <a:pt x="15" y="0"/>
                </a:moveTo>
                <a:lnTo>
                  <a:pt x="12" y="0"/>
                </a:lnTo>
                <a:lnTo>
                  <a:pt x="7" y="2"/>
                </a:lnTo>
                <a:lnTo>
                  <a:pt x="0" y="7"/>
                </a:lnTo>
                <a:lnTo>
                  <a:pt x="0" y="12"/>
                </a:lnTo>
                <a:lnTo>
                  <a:pt x="5" y="9"/>
                </a:lnTo>
                <a:lnTo>
                  <a:pt x="10" y="7"/>
                </a:lnTo>
                <a:lnTo>
                  <a:pt x="10" y="33"/>
                </a:lnTo>
                <a:lnTo>
                  <a:pt x="15" y="33"/>
                </a:lnTo>
                <a:lnTo>
                  <a:pt x="15" y="2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205" name="Group 93"/>
          <p:cNvGrpSpPr>
            <a:grpSpLocks/>
          </p:cNvGrpSpPr>
          <p:nvPr/>
        </p:nvGrpSpPr>
        <p:grpSpPr bwMode="auto">
          <a:xfrm>
            <a:off x="3089275" y="1882776"/>
            <a:ext cx="3494088" cy="246063"/>
            <a:chOff x="986" y="1186"/>
            <a:chExt cx="2201" cy="155"/>
          </a:xfrm>
        </p:grpSpPr>
        <p:grpSp>
          <p:nvGrpSpPr>
            <p:cNvPr id="26763" name="Group 94"/>
            <p:cNvGrpSpPr>
              <a:grpSpLocks/>
            </p:cNvGrpSpPr>
            <p:nvPr/>
          </p:nvGrpSpPr>
          <p:grpSpPr bwMode="auto">
            <a:xfrm>
              <a:off x="986" y="1245"/>
              <a:ext cx="2201" cy="96"/>
              <a:chOff x="986" y="1245"/>
              <a:chExt cx="2201" cy="96"/>
            </a:xfrm>
          </p:grpSpPr>
          <p:sp>
            <p:nvSpPr>
              <p:cNvPr id="26767" name="Line 95"/>
              <p:cNvSpPr>
                <a:spLocks noChangeShapeType="1"/>
              </p:cNvSpPr>
              <p:nvPr/>
            </p:nvSpPr>
            <p:spPr bwMode="auto">
              <a:xfrm>
                <a:off x="1081" y="1303"/>
                <a:ext cx="21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" name="Rectangle 96"/>
              <p:cNvSpPr>
                <a:spLocks noChangeArrowheads="1"/>
              </p:cNvSpPr>
              <p:nvPr/>
            </p:nvSpPr>
            <p:spPr bwMode="auto">
              <a:xfrm>
                <a:off x="986" y="1245"/>
                <a:ext cx="58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r>
                  <a:rPr lang="en-US" altLang="en-US" sz="1000" baseline="-25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6764" name="Group 97"/>
            <p:cNvGrpSpPr>
              <a:grpSpLocks/>
            </p:cNvGrpSpPr>
            <p:nvPr/>
          </p:nvGrpSpPr>
          <p:grpSpPr bwMode="auto">
            <a:xfrm>
              <a:off x="1734" y="1186"/>
              <a:ext cx="54" cy="147"/>
              <a:chOff x="1734" y="1186"/>
              <a:chExt cx="54" cy="147"/>
            </a:xfrm>
          </p:grpSpPr>
          <p:sp>
            <p:nvSpPr>
              <p:cNvPr id="26765" name="Oval 98"/>
              <p:cNvSpPr>
                <a:spLocks noChangeArrowheads="1"/>
              </p:cNvSpPr>
              <p:nvPr/>
            </p:nvSpPr>
            <p:spPr bwMode="auto">
              <a:xfrm>
                <a:off x="1735" y="1281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766" name="Rectangle 99"/>
              <p:cNvSpPr>
                <a:spLocks noChangeArrowheads="1"/>
              </p:cNvSpPr>
              <p:nvPr/>
            </p:nvSpPr>
            <p:spPr bwMode="auto">
              <a:xfrm>
                <a:off x="1734" y="1186"/>
                <a:ext cx="5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</a:t>
                </a:r>
                <a:endParaRPr lang="en-US" altLang="en-US"/>
              </a:p>
            </p:txBody>
          </p:sp>
        </p:grpSp>
      </p:grpSp>
      <p:grpSp>
        <p:nvGrpSpPr>
          <p:cNvPr id="90212" name="Group 100"/>
          <p:cNvGrpSpPr>
            <a:grpSpLocks/>
          </p:cNvGrpSpPr>
          <p:nvPr/>
        </p:nvGrpSpPr>
        <p:grpSpPr bwMode="auto">
          <a:xfrm>
            <a:off x="3089275" y="2298700"/>
            <a:ext cx="5003800" cy="3087688"/>
            <a:chOff x="986" y="1448"/>
            <a:chExt cx="3152" cy="1945"/>
          </a:xfrm>
        </p:grpSpPr>
        <p:grpSp>
          <p:nvGrpSpPr>
            <p:cNvPr id="26749" name="Group 101"/>
            <p:cNvGrpSpPr>
              <a:grpSpLocks/>
            </p:cNvGrpSpPr>
            <p:nvPr/>
          </p:nvGrpSpPr>
          <p:grpSpPr bwMode="auto">
            <a:xfrm>
              <a:off x="3182" y="3275"/>
              <a:ext cx="956" cy="118"/>
              <a:chOff x="3182" y="3275"/>
              <a:chExt cx="956" cy="118"/>
            </a:xfrm>
          </p:grpSpPr>
          <p:sp>
            <p:nvSpPr>
              <p:cNvPr id="26760" name="Line 102"/>
              <p:cNvSpPr>
                <a:spLocks noChangeShapeType="1"/>
              </p:cNvSpPr>
              <p:nvPr/>
            </p:nvSpPr>
            <p:spPr bwMode="auto">
              <a:xfrm>
                <a:off x="3310" y="3297"/>
                <a:ext cx="797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" name="Oval 103"/>
              <p:cNvSpPr>
                <a:spLocks noChangeArrowheads="1"/>
              </p:cNvSpPr>
              <p:nvPr/>
            </p:nvSpPr>
            <p:spPr bwMode="auto">
              <a:xfrm>
                <a:off x="4086" y="3275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762" name="Rectangle 104"/>
              <p:cNvSpPr>
                <a:spLocks noChangeArrowheads="1"/>
              </p:cNvSpPr>
              <p:nvPr/>
            </p:nvSpPr>
            <p:spPr bwMode="auto">
              <a:xfrm>
                <a:off x="3182" y="3297"/>
                <a:ext cx="8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E</a:t>
                </a:r>
                <a:r>
                  <a:rPr lang="en-US" altLang="en-US" sz="1000" baseline="-25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6750" name="Group 105"/>
            <p:cNvGrpSpPr>
              <a:grpSpLocks/>
            </p:cNvGrpSpPr>
            <p:nvPr/>
          </p:nvGrpSpPr>
          <p:grpSpPr bwMode="auto">
            <a:xfrm>
              <a:off x="986" y="1448"/>
              <a:ext cx="3152" cy="1158"/>
              <a:chOff x="986" y="1448"/>
              <a:chExt cx="3152" cy="1158"/>
            </a:xfrm>
          </p:grpSpPr>
          <p:sp>
            <p:nvSpPr>
              <p:cNvPr id="26751" name="Line 106"/>
              <p:cNvSpPr>
                <a:spLocks noChangeShapeType="1"/>
              </p:cNvSpPr>
              <p:nvPr/>
            </p:nvSpPr>
            <p:spPr bwMode="auto">
              <a:xfrm>
                <a:off x="1081" y="1569"/>
                <a:ext cx="21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" name="Freeform 107"/>
              <p:cNvSpPr>
                <a:spLocks/>
              </p:cNvSpPr>
              <p:nvPr/>
            </p:nvSpPr>
            <p:spPr bwMode="auto">
              <a:xfrm>
                <a:off x="3310" y="1569"/>
                <a:ext cx="797" cy="1037"/>
              </a:xfrm>
              <a:custGeom>
                <a:avLst/>
                <a:gdLst>
                  <a:gd name="T0" fmla="*/ 0 w 797"/>
                  <a:gd name="T1" fmla="*/ 0 h 1037"/>
                  <a:gd name="T2" fmla="*/ 797 w 797"/>
                  <a:gd name="T3" fmla="*/ 0 h 1037"/>
                  <a:gd name="T4" fmla="*/ 797 w 797"/>
                  <a:gd name="T5" fmla="*/ 1037 h 10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97" h="1037">
                    <a:moveTo>
                      <a:pt x="0" y="0"/>
                    </a:moveTo>
                    <a:lnTo>
                      <a:pt x="797" y="0"/>
                    </a:lnTo>
                    <a:lnTo>
                      <a:pt x="797" y="1037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" name="Oval 108"/>
              <p:cNvSpPr>
                <a:spLocks noChangeArrowheads="1"/>
              </p:cNvSpPr>
              <p:nvPr/>
            </p:nvSpPr>
            <p:spPr bwMode="auto">
              <a:xfrm>
                <a:off x="2131" y="1540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754" name="Oval 109"/>
              <p:cNvSpPr>
                <a:spLocks noChangeArrowheads="1"/>
              </p:cNvSpPr>
              <p:nvPr/>
            </p:nvSpPr>
            <p:spPr bwMode="auto">
              <a:xfrm>
                <a:off x="4086" y="1540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755" name="Rectangle 110"/>
              <p:cNvSpPr>
                <a:spLocks noChangeArrowheads="1"/>
              </p:cNvSpPr>
              <p:nvPr/>
            </p:nvSpPr>
            <p:spPr bwMode="auto">
              <a:xfrm>
                <a:off x="986" y="1525"/>
                <a:ext cx="2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n-US" altLang="en-US"/>
              </a:p>
            </p:txBody>
          </p:sp>
          <p:sp>
            <p:nvSpPr>
              <p:cNvPr id="26756" name="Freeform 111"/>
              <p:cNvSpPr>
                <a:spLocks/>
              </p:cNvSpPr>
              <p:nvPr/>
            </p:nvSpPr>
            <p:spPr bwMode="auto">
              <a:xfrm>
                <a:off x="1017" y="1572"/>
                <a:ext cx="15" cy="36"/>
              </a:xfrm>
              <a:custGeom>
                <a:avLst/>
                <a:gdLst>
                  <a:gd name="T0" fmla="*/ 15 w 15"/>
                  <a:gd name="T1" fmla="*/ 0 h 36"/>
                  <a:gd name="T2" fmla="*/ 12 w 15"/>
                  <a:gd name="T3" fmla="*/ 0 h 36"/>
                  <a:gd name="T4" fmla="*/ 8 w 15"/>
                  <a:gd name="T5" fmla="*/ 5 h 36"/>
                  <a:gd name="T6" fmla="*/ 0 w 15"/>
                  <a:gd name="T7" fmla="*/ 10 h 36"/>
                  <a:gd name="T8" fmla="*/ 0 w 15"/>
                  <a:gd name="T9" fmla="*/ 15 h 36"/>
                  <a:gd name="T10" fmla="*/ 5 w 15"/>
                  <a:gd name="T11" fmla="*/ 12 h 36"/>
                  <a:gd name="T12" fmla="*/ 10 w 15"/>
                  <a:gd name="T13" fmla="*/ 8 h 36"/>
                  <a:gd name="T14" fmla="*/ 10 w 15"/>
                  <a:gd name="T15" fmla="*/ 36 h 36"/>
                  <a:gd name="T16" fmla="*/ 15 w 15"/>
                  <a:gd name="T17" fmla="*/ 36 h 36"/>
                  <a:gd name="T18" fmla="*/ 15 w 15"/>
                  <a:gd name="T19" fmla="*/ 3 h 36"/>
                  <a:gd name="T20" fmla="*/ 15 w 15"/>
                  <a:gd name="T21" fmla="*/ 0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36">
                    <a:moveTo>
                      <a:pt x="15" y="0"/>
                    </a:moveTo>
                    <a:lnTo>
                      <a:pt x="12" y="0"/>
                    </a:lnTo>
                    <a:lnTo>
                      <a:pt x="8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10" y="8"/>
                    </a:lnTo>
                    <a:lnTo>
                      <a:pt x="10" y="36"/>
                    </a:lnTo>
                    <a:lnTo>
                      <a:pt x="15" y="36"/>
                    </a:lnTo>
                    <a:lnTo>
                      <a:pt x="15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Rectangle 112"/>
              <p:cNvSpPr>
                <a:spLocks noChangeArrowheads="1"/>
              </p:cNvSpPr>
              <p:nvPr/>
            </p:nvSpPr>
            <p:spPr bwMode="auto">
              <a:xfrm>
                <a:off x="3208" y="1525"/>
                <a:ext cx="2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n-US" altLang="en-US"/>
              </a:p>
            </p:txBody>
          </p:sp>
          <p:sp>
            <p:nvSpPr>
              <p:cNvPr id="26758" name="Freeform 113"/>
              <p:cNvSpPr>
                <a:spLocks/>
              </p:cNvSpPr>
              <p:nvPr/>
            </p:nvSpPr>
            <p:spPr bwMode="auto">
              <a:xfrm>
                <a:off x="3239" y="1572"/>
                <a:ext cx="15" cy="36"/>
              </a:xfrm>
              <a:custGeom>
                <a:avLst/>
                <a:gdLst>
                  <a:gd name="T0" fmla="*/ 15 w 15"/>
                  <a:gd name="T1" fmla="*/ 0 h 36"/>
                  <a:gd name="T2" fmla="*/ 12 w 15"/>
                  <a:gd name="T3" fmla="*/ 0 h 36"/>
                  <a:gd name="T4" fmla="*/ 8 w 15"/>
                  <a:gd name="T5" fmla="*/ 5 h 36"/>
                  <a:gd name="T6" fmla="*/ 0 w 15"/>
                  <a:gd name="T7" fmla="*/ 10 h 36"/>
                  <a:gd name="T8" fmla="*/ 0 w 15"/>
                  <a:gd name="T9" fmla="*/ 15 h 36"/>
                  <a:gd name="T10" fmla="*/ 5 w 15"/>
                  <a:gd name="T11" fmla="*/ 12 h 36"/>
                  <a:gd name="T12" fmla="*/ 10 w 15"/>
                  <a:gd name="T13" fmla="*/ 8 h 36"/>
                  <a:gd name="T14" fmla="*/ 10 w 15"/>
                  <a:gd name="T15" fmla="*/ 36 h 36"/>
                  <a:gd name="T16" fmla="*/ 15 w 15"/>
                  <a:gd name="T17" fmla="*/ 36 h 36"/>
                  <a:gd name="T18" fmla="*/ 15 w 15"/>
                  <a:gd name="T19" fmla="*/ 3 h 36"/>
                  <a:gd name="T20" fmla="*/ 15 w 15"/>
                  <a:gd name="T21" fmla="*/ 0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5" h="36">
                    <a:moveTo>
                      <a:pt x="15" y="0"/>
                    </a:moveTo>
                    <a:lnTo>
                      <a:pt x="12" y="0"/>
                    </a:lnTo>
                    <a:lnTo>
                      <a:pt x="8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10" y="8"/>
                    </a:lnTo>
                    <a:lnTo>
                      <a:pt x="10" y="36"/>
                    </a:lnTo>
                    <a:lnTo>
                      <a:pt x="15" y="36"/>
                    </a:lnTo>
                    <a:lnTo>
                      <a:pt x="15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" name="Rectangle 114"/>
              <p:cNvSpPr>
                <a:spLocks noChangeArrowheads="1"/>
              </p:cNvSpPr>
              <p:nvPr/>
            </p:nvSpPr>
            <p:spPr bwMode="auto">
              <a:xfrm>
                <a:off x="2126" y="1448"/>
                <a:ext cx="5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</a:t>
                </a:r>
                <a:endParaRPr lang="en-US" altLang="en-US"/>
              </a:p>
            </p:txBody>
          </p:sp>
        </p:grpSp>
      </p:grpSp>
      <p:grpSp>
        <p:nvGrpSpPr>
          <p:cNvPr id="90227" name="Group 115"/>
          <p:cNvGrpSpPr>
            <a:grpSpLocks/>
          </p:cNvGrpSpPr>
          <p:nvPr/>
        </p:nvGrpSpPr>
        <p:grpSpPr bwMode="auto">
          <a:xfrm>
            <a:off x="4951415" y="914400"/>
            <a:ext cx="2847976" cy="914400"/>
            <a:chOff x="2159" y="576"/>
            <a:chExt cx="1794" cy="576"/>
          </a:xfrm>
        </p:grpSpPr>
        <p:sp>
          <p:nvSpPr>
            <p:cNvPr id="26745" name="Line 116"/>
            <p:cNvSpPr>
              <a:spLocks noChangeShapeType="1"/>
            </p:cNvSpPr>
            <p:nvPr/>
          </p:nvSpPr>
          <p:spPr bwMode="auto">
            <a:xfrm flipV="1">
              <a:off x="2159" y="734"/>
              <a:ext cx="432" cy="41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46" name="Rectangle 117"/>
            <p:cNvSpPr>
              <a:spLocks noChangeArrowheads="1"/>
            </p:cNvSpPr>
            <p:nvPr/>
          </p:nvSpPr>
          <p:spPr bwMode="auto">
            <a:xfrm>
              <a:off x="2598" y="576"/>
              <a:ext cx="1171" cy="208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747" name="Rectangle 118"/>
            <p:cNvSpPr>
              <a:spLocks noChangeArrowheads="1"/>
            </p:cNvSpPr>
            <p:nvPr/>
          </p:nvSpPr>
          <p:spPr bwMode="auto">
            <a:xfrm>
              <a:off x="2633" y="593"/>
              <a:ext cx="132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dirty="0">
                  <a:solidFill>
                    <a:srgbClr val="000000"/>
                  </a:solidFill>
                  <a:latin typeface="Arial" panose="020B0604020202020204" pitchFamily="34" charset="0"/>
                </a:rPr>
                <a:t>1. A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tax cut or spending hike </a:t>
              </a:r>
              <a:r>
                <a:rPr lang="en-US" altLang="en-US" sz="1000" dirty="0">
                  <a:solidFill>
                    <a:srgbClr val="000000"/>
                  </a:solidFill>
                  <a:latin typeface="Arial" panose="020B0604020202020204" pitchFamily="34" charset="0"/>
                </a:rPr>
                <a:t>reduces</a:t>
              </a:r>
              <a:endParaRPr lang="en-US" altLang="en-US" dirty="0"/>
            </a:p>
          </p:txBody>
        </p:sp>
        <p:sp>
          <p:nvSpPr>
            <p:cNvPr id="26748" name="Rectangle 119"/>
            <p:cNvSpPr>
              <a:spLocks noChangeArrowheads="1"/>
            </p:cNvSpPr>
            <p:nvPr/>
          </p:nvSpPr>
          <p:spPr bwMode="auto">
            <a:xfrm>
              <a:off x="2633" y="689"/>
              <a:ext cx="11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the supply of loanable funds . . . </a:t>
              </a:r>
              <a:endParaRPr lang="en-US" altLang="en-US"/>
            </a:p>
          </p:txBody>
        </p:sp>
      </p:grpSp>
      <p:grpSp>
        <p:nvGrpSpPr>
          <p:cNvPr id="90232" name="Group 120"/>
          <p:cNvGrpSpPr>
            <a:grpSpLocks/>
          </p:cNvGrpSpPr>
          <p:nvPr/>
        </p:nvGrpSpPr>
        <p:grpSpPr bwMode="auto">
          <a:xfrm>
            <a:off x="2406650" y="2411414"/>
            <a:ext cx="768350" cy="1050925"/>
            <a:chOff x="556" y="1519"/>
            <a:chExt cx="484" cy="662"/>
          </a:xfrm>
        </p:grpSpPr>
        <p:sp>
          <p:nvSpPr>
            <p:cNvPr id="26737" name="Line 121"/>
            <p:cNvSpPr>
              <a:spLocks noChangeShapeType="1"/>
            </p:cNvSpPr>
            <p:nvPr/>
          </p:nvSpPr>
          <p:spPr bwMode="auto">
            <a:xfrm flipH="1">
              <a:off x="736" y="1519"/>
              <a:ext cx="237" cy="20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738" name="Group 122"/>
            <p:cNvGrpSpPr>
              <a:grpSpLocks/>
            </p:cNvGrpSpPr>
            <p:nvPr/>
          </p:nvGrpSpPr>
          <p:grpSpPr bwMode="auto">
            <a:xfrm>
              <a:off x="556" y="1684"/>
              <a:ext cx="484" cy="497"/>
              <a:chOff x="556" y="1684"/>
              <a:chExt cx="484" cy="497"/>
            </a:xfrm>
          </p:grpSpPr>
          <p:sp>
            <p:nvSpPr>
              <p:cNvPr id="26739" name="Rectangle 123"/>
              <p:cNvSpPr>
                <a:spLocks noChangeArrowheads="1"/>
              </p:cNvSpPr>
              <p:nvPr/>
            </p:nvSpPr>
            <p:spPr bwMode="auto">
              <a:xfrm>
                <a:off x="556" y="1684"/>
                <a:ext cx="484" cy="49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6740" name="Rectangle 124"/>
              <p:cNvSpPr>
                <a:spLocks noChangeArrowheads="1"/>
              </p:cNvSpPr>
              <p:nvPr/>
            </p:nvSpPr>
            <p:spPr bwMode="auto">
              <a:xfrm>
                <a:off x="589" y="1697"/>
                <a:ext cx="44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2. . . . which </a:t>
                </a:r>
                <a:endParaRPr lang="en-US" altLang="en-US"/>
              </a:p>
            </p:txBody>
          </p:sp>
          <p:sp>
            <p:nvSpPr>
              <p:cNvPr id="26741" name="Rectangle 125"/>
              <p:cNvSpPr>
                <a:spLocks noChangeArrowheads="1"/>
              </p:cNvSpPr>
              <p:nvPr/>
            </p:nvSpPr>
            <p:spPr bwMode="auto">
              <a:xfrm>
                <a:off x="589" y="1792"/>
                <a:ext cx="34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increases</a:t>
                </a:r>
                <a:endParaRPr lang="en-US" altLang="en-US"/>
              </a:p>
            </p:txBody>
          </p:sp>
          <p:sp>
            <p:nvSpPr>
              <p:cNvPr id="26742" name="Rectangle 126"/>
              <p:cNvSpPr>
                <a:spLocks noChangeArrowheads="1"/>
              </p:cNvSpPr>
              <p:nvPr/>
            </p:nvSpPr>
            <p:spPr bwMode="auto">
              <a:xfrm>
                <a:off x="589" y="1888"/>
                <a:ext cx="287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the real </a:t>
                </a:r>
                <a:endParaRPr lang="en-US" altLang="en-US"/>
              </a:p>
            </p:txBody>
          </p:sp>
          <p:sp>
            <p:nvSpPr>
              <p:cNvPr id="26743" name="Rectangle 127"/>
              <p:cNvSpPr>
                <a:spLocks noChangeArrowheads="1"/>
              </p:cNvSpPr>
              <p:nvPr/>
            </p:nvSpPr>
            <p:spPr bwMode="auto">
              <a:xfrm>
                <a:off x="589" y="1984"/>
                <a:ext cx="26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interest</a:t>
                </a:r>
                <a:endParaRPr lang="en-US" altLang="en-US"/>
              </a:p>
            </p:txBody>
          </p:sp>
          <p:sp>
            <p:nvSpPr>
              <p:cNvPr id="26744" name="Rectangle 128"/>
              <p:cNvSpPr>
                <a:spLocks noChangeArrowheads="1"/>
              </p:cNvSpPr>
              <p:nvPr/>
            </p:nvSpPr>
            <p:spPr bwMode="auto">
              <a:xfrm>
                <a:off x="589" y="2079"/>
                <a:ext cx="291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rate . . . </a:t>
                </a:r>
                <a:endParaRPr lang="en-US" altLang="en-US"/>
              </a:p>
            </p:txBody>
          </p:sp>
        </p:grpSp>
      </p:grpSp>
      <p:grpSp>
        <p:nvGrpSpPr>
          <p:cNvPr id="90241" name="Group 129"/>
          <p:cNvGrpSpPr>
            <a:grpSpLocks/>
          </p:cNvGrpSpPr>
          <p:nvPr/>
        </p:nvGrpSpPr>
        <p:grpSpPr bwMode="auto">
          <a:xfrm>
            <a:off x="7953387" y="4262438"/>
            <a:ext cx="2209804" cy="1085850"/>
            <a:chOff x="4050" y="2685"/>
            <a:chExt cx="1392" cy="684"/>
          </a:xfrm>
        </p:grpSpPr>
        <p:sp>
          <p:nvSpPr>
            <p:cNvPr id="26728" name="Line 130"/>
            <p:cNvSpPr>
              <a:spLocks noChangeShapeType="1"/>
            </p:cNvSpPr>
            <p:nvPr/>
          </p:nvSpPr>
          <p:spPr bwMode="auto">
            <a:xfrm flipV="1">
              <a:off x="4050" y="2764"/>
              <a:ext cx="244" cy="1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9" name="Rectangle 131"/>
            <p:cNvSpPr>
              <a:spLocks noChangeArrowheads="1"/>
            </p:cNvSpPr>
            <p:nvPr/>
          </p:nvSpPr>
          <p:spPr bwMode="auto">
            <a:xfrm>
              <a:off x="4280" y="2685"/>
              <a:ext cx="761" cy="68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730" name="Rectangle 132"/>
            <p:cNvSpPr>
              <a:spLocks noChangeArrowheads="1"/>
            </p:cNvSpPr>
            <p:nvPr/>
          </p:nvSpPr>
          <p:spPr bwMode="auto">
            <a:xfrm>
              <a:off x="4312" y="2688"/>
              <a:ext cx="58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4. The decrease</a:t>
              </a:r>
              <a:endParaRPr lang="en-US" altLang="en-US"/>
            </a:p>
          </p:txBody>
        </p:sp>
        <p:sp>
          <p:nvSpPr>
            <p:cNvPr id="26731" name="Rectangle 133"/>
            <p:cNvSpPr>
              <a:spLocks noChangeArrowheads="1"/>
            </p:cNvSpPr>
            <p:nvPr/>
          </p:nvSpPr>
          <p:spPr bwMode="auto">
            <a:xfrm>
              <a:off x="4312" y="2784"/>
              <a:ext cx="45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in net capital</a:t>
              </a:r>
              <a:endParaRPr lang="en-US" altLang="en-US"/>
            </a:p>
          </p:txBody>
        </p:sp>
        <p:sp>
          <p:nvSpPr>
            <p:cNvPr id="26732" name="Rectangle 134"/>
            <p:cNvSpPr>
              <a:spLocks noChangeArrowheads="1"/>
            </p:cNvSpPr>
            <p:nvPr/>
          </p:nvSpPr>
          <p:spPr bwMode="auto">
            <a:xfrm>
              <a:off x="4312" y="2879"/>
              <a:ext cx="5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outflow reduces</a:t>
              </a:r>
              <a:endParaRPr lang="en-US" altLang="en-US"/>
            </a:p>
          </p:txBody>
        </p:sp>
        <p:sp>
          <p:nvSpPr>
            <p:cNvPr id="26733" name="Rectangle 135"/>
            <p:cNvSpPr>
              <a:spLocks noChangeArrowheads="1"/>
            </p:cNvSpPr>
            <p:nvPr/>
          </p:nvSpPr>
          <p:spPr bwMode="auto">
            <a:xfrm>
              <a:off x="4312" y="2975"/>
              <a:ext cx="113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dirty="0">
                  <a:solidFill>
                    <a:srgbClr val="000000"/>
                  </a:solidFill>
                  <a:latin typeface="Arial" panose="020B0604020202020204" pitchFamily="34" charset="0"/>
                </a:rPr>
                <a:t>the supply of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domestic currency</a:t>
              </a:r>
              <a:endParaRPr lang="en-US" altLang="en-US" dirty="0"/>
            </a:p>
          </p:txBody>
        </p:sp>
        <p:sp>
          <p:nvSpPr>
            <p:cNvPr id="26734" name="Rectangle 136"/>
            <p:cNvSpPr>
              <a:spLocks noChangeArrowheads="1"/>
            </p:cNvSpPr>
            <p:nvPr/>
          </p:nvSpPr>
          <p:spPr bwMode="auto">
            <a:xfrm>
              <a:off x="4312" y="3070"/>
              <a:ext cx="59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to be exchanged</a:t>
              </a:r>
              <a:endParaRPr lang="en-US" altLang="en-US"/>
            </a:p>
          </p:txBody>
        </p:sp>
        <p:sp>
          <p:nvSpPr>
            <p:cNvPr id="26735" name="Rectangle 137"/>
            <p:cNvSpPr>
              <a:spLocks noChangeArrowheads="1"/>
            </p:cNvSpPr>
            <p:nvPr/>
          </p:nvSpPr>
          <p:spPr bwMode="auto">
            <a:xfrm>
              <a:off x="4312" y="3166"/>
              <a:ext cx="3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into foreign</a:t>
              </a:r>
              <a:endParaRPr lang="en-US" altLang="en-US"/>
            </a:p>
          </p:txBody>
        </p:sp>
        <p:sp>
          <p:nvSpPr>
            <p:cNvPr id="26736" name="Rectangle 138"/>
            <p:cNvSpPr>
              <a:spLocks noChangeArrowheads="1"/>
            </p:cNvSpPr>
            <p:nvPr/>
          </p:nvSpPr>
          <p:spPr bwMode="auto">
            <a:xfrm>
              <a:off x="4312" y="3262"/>
              <a:ext cx="46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currency . . . </a:t>
              </a:r>
              <a:endParaRPr lang="en-US" altLang="en-US"/>
            </a:p>
          </p:txBody>
        </p:sp>
      </p:grpSp>
      <p:grpSp>
        <p:nvGrpSpPr>
          <p:cNvPr id="90251" name="Group 139"/>
          <p:cNvGrpSpPr>
            <a:grpSpLocks/>
          </p:cNvGrpSpPr>
          <p:nvPr/>
        </p:nvGrpSpPr>
        <p:grpSpPr bwMode="auto">
          <a:xfrm>
            <a:off x="5624514" y="5199063"/>
            <a:ext cx="1004887" cy="857250"/>
            <a:chOff x="2583" y="3275"/>
            <a:chExt cx="633" cy="540"/>
          </a:xfrm>
        </p:grpSpPr>
        <p:sp>
          <p:nvSpPr>
            <p:cNvPr id="26721" name="Line 140"/>
            <p:cNvSpPr>
              <a:spLocks noChangeShapeType="1"/>
            </p:cNvSpPr>
            <p:nvPr/>
          </p:nvSpPr>
          <p:spPr bwMode="auto">
            <a:xfrm flipV="1">
              <a:off x="3072" y="3275"/>
              <a:ext cx="144" cy="11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22" name="Rectangle 141"/>
            <p:cNvSpPr>
              <a:spLocks noChangeArrowheads="1"/>
            </p:cNvSpPr>
            <p:nvPr/>
          </p:nvSpPr>
          <p:spPr bwMode="auto">
            <a:xfrm>
              <a:off x="2583" y="3311"/>
              <a:ext cx="553" cy="50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723" name="Rectangle 142"/>
            <p:cNvSpPr>
              <a:spLocks noChangeArrowheads="1"/>
            </p:cNvSpPr>
            <p:nvPr/>
          </p:nvSpPr>
          <p:spPr bwMode="auto">
            <a:xfrm>
              <a:off x="2621" y="3316"/>
              <a:ext cx="45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5. . . . which </a:t>
              </a:r>
              <a:endParaRPr lang="en-US" altLang="en-US"/>
            </a:p>
          </p:txBody>
        </p:sp>
        <p:sp>
          <p:nvSpPr>
            <p:cNvPr id="26724" name="Rectangle 143"/>
            <p:cNvSpPr>
              <a:spLocks noChangeArrowheads="1"/>
            </p:cNvSpPr>
            <p:nvPr/>
          </p:nvSpPr>
          <p:spPr bwMode="auto">
            <a:xfrm>
              <a:off x="2621" y="3412"/>
              <a:ext cx="38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causes the</a:t>
              </a:r>
              <a:endParaRPr lang="en-US" altLang="en-US"/>
            </a:p>
          </p:txBody>
        </p:sp>
        <p:sp>
          <p:nvSpPr>
            <p:cNvPr id="26725" name="Rectangle 144"/>
            <p:cNvSpPr>
              <a:spLocks noChangeArrowheads="1"/>
            </p:cNvSpPr>
            <p:nvPr/>
          </p:nvSpPr>
          <p:spPr bwMode="auto">
            <a:xfrm>
              <a:off x="2621" y="3508"/>
              <a:ext cx="52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real exchange </a:t>
              </a:r>
              <a:endParaRPr lang="en-US" altLang="en-US"/>
            </a:p>
          </p:txBody>
        </p:sp>
        <p:sp>
          <p:nvSpPr>
            <p:cNvPr id="26726" name="Rectangle 145"/>
            <p:cNvSpPr>
              <a:spLocks noChangeArrowheads="1"/>
            </p:cNvSpPr>
            <p:nvPr/>
          </p:nvSpPr>
          <p:spPr bwMode="auto">
            <a:xfrm>
              <a:off x="2621" y="3603"/>
              <a:ext cx="22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rate to</a:t>
              </a:r>
              <a:endParaRPr lang="en-US" altLang="en-US"/>
            </a:p>
          </p:txBody>
        </p:sp>
        <p:sp>
          <p:nvSpPr>
            <p:cNvPr id="26727" name="Rectangle 146"/>
            <p:cNvSpPr>
              <a:spLocks noChangeArrowheads="1"/>
            </p:cNvSpPr>
            <p:nvPr/>
          </p:nvSpPr>
          <p:spPr bwMode="auto">
            <a:xfrm>
              <a:off x="2621" y="3699"/>
              <a:ext cx="3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appreciate.</a:t>
              </a:r>
              <a:endParaRPr lang="en-US" altLang="en-US"/>
            </a:p>
          </p:txBody>
        </p:sp>
      </p:grpSp>
      <p:grpSp>
        <p:nvGrpSpPr>
          <p:cNvPr id="90259" name="Group 147"/>
          <p:cNvGrpSpPr>
            <a:grpSpLocks/>
          </p:cNvGrpSpPr>
          <p:nvPr/>
        </p:nvGrpSpPr>
        <p:grpSpPr bwMode="auto">
          <a:xfrm>
            <a:off x="6834189" y="2593978"/>
            <a:ext cx="1108075" cy="639763"/>
            <a:chOff x="3345" y="1634"/>
            <a:chExt cx="698" cy="403"/>
          </a:xfrm>
        </p:grpSpPr>
        <p:sp>
          <p:nvSpPr>
            <p:cNvPr id="26715" name="Line 148"/>
            <p:cNvSpPr>
              <a:spLocks noChangeShapeType="1"/>
            </p:cNvSpPr>
            <p:nvPr/>
          </p:nvSpPr>
          <p:spPr bwMode="auto">
            <a:xfrm flipH="1" flipV="1">
              <a:off x="3827" y="1699"/>
              <a:ext cx="216" cy="1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6" name="Rectangle 149"/>
            <p:cNvSpPr>
              <a:spLocks noChangeArrowheads="1"/>
            </p:cNvSpPr>
            <p:nvPr/>
          </p:nvSpPr>
          <p:spPr bwMode="auto">
            <a:xfrm>
              <a:off x="3345" y="1634"/>
              <a:ext cx="559" cy="40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717" name="Rectangle 150"/>
            <p:cNvSpPr>
              <a:spLocks noChangeArrowheads="1"/>
            </p:cNvSpPr>
            <p:nvPr/>
          </p:nvSpPr>
          <p:spPr bwMode="auto">
            <a:xfrm>
              <a:off x="3378" y="1647"/>
              <a:ext cx="51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3. . . . which in</a:t>
              </a:r>
              <a:endParaRPr lang="en-US" altLang="en-US"/>
            </a:p>
          </p:txBody>
        </p:sp>
        <p:sp>
          <p:nvSpPr>
            <p:cNvPr id="26718" name="Rectangle 151"/>
            <p:cNvSpPr>
              <a:spLocks noChangeArrowheads="1"/>
            </p:cNvSpPr>
            <p:nvPr/>
          </p:nvSpPr>
          <p:spPr bwMode="auto">
            <a:xfrm>
              <a:off x="3378" y="1742"/>
              <a:ext cx="44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turn reduces</a:t>
              </a:r>
              <a:endParaRPr lang="en-US" altLang="en-US"/>
            </a:p>
          </p:txBody>
        </p:sp>
        <p:sp>
          <p:nvSpPr>
            <p:cNvPr id="26719" name="Rectangle 152"/>
            <p:cNvSpPr>
              <a:spLocks noChangeArrowheads="1"/>
            </p:cNvSpPr>
            <p:nvPr/>
          </p:nvSpPr>
          <p:spPr bwMode="auto">
            <a:xfrm>
              <a:off x="3378" y="1838"/>
              <a:ext cx="36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net capital</a:t>
              </a:r>
              <a:endParaRPr lang="en-US" altLang="en-US"/>
            </a:p>
          </p:txBody>
        </p:sp>
        <p:sp>
          <p:nvSpPr>
            <p:cNvPr id="26720" name="Rectangle 153"/>
            <p:cNvSpPr>
              <a:spLocks noChangeArrowheads="1"/>
            </p:cNvSpPr>
            <p:nvPr/>
          </p:nvSpPr>
          <p:spPr bwMode="auto">
            <a:xfrm>
              <a:off x="3378" y="1933"/>
              <a:ext cx="27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outflow.</a:t>
              </a:r>
              <a:endParaRPr lang="en-US" altLang="en-US"/>
            </a:p>
          </p:txBody>
        </p:sp>
      </p:grpSp>
      <p:grpSp>
        <p:nvGrpSpPr>
          <p:cNvPr id="90266" name="Group 154"/>
          <p:cNvGrpSpPr>
            <a:grpSpLocks/>
          </p:cNvGrpSpPr>
          <p:nvPr/>
        </p:nvGrpSpPr>
        <p:grpSpPr bwMode="auto">
          <a:xfrm>
            <a:off x="6575426" y="4941888"/>
            <a:ext cx="1300163" cy="203200"/>
            <a:chOff x="3182" y="3113"/>
            <a:chExt cx="819" cy="128"/>
          </a:xfrm>
        </p:grpSpPr>
        <p:sp>
          <p:nvSpPr>
            <p:cNvPr id="26712" name="Line 155"/>
            <p:cNvSpPr>
              <a:spLocks noChangeShapeType="1"/>
            </p:cNvSpPr>
            <p:nvPr/>
          </p:nvSpPr>
          <p:spPr bwMode="auto">
            <a:xfrm>
              <a:off x="3310" y="3210"/>
              <a:ext cx="66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Oval 156"/>
            <p:cNvSpPr>
              <a:spLocks noChangeArrowheads="1"/>
            </p:cNvSpPr>
            <p:nvPr/>
          </p:nvSpPr>
          <p:spPr bwMode="auto">
            <a:xfrm>
              <a:off x="3949" y="3189"/>
              <a:ext cx="52" cy="5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714" name="Rectangle 157"/>
            <p:cNvSpPr>
              <a:spLocks noChangeArrowheads="1"/>
            </p:cNvSpPr>
            <p:nvPr/>
          </p:nvSpPr>
          <p:spPr bwMode="auto">
            <a:xfrm>
              <a:off x="3182" y="3113"/>
              <a:ext cx="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10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37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Import Tariff </a:t>
            </a:r>
            <a:r>
              <a:rPr lang="en-US" dirty="0"/>
              <a:t>or an </a:t>
            </a:r>
            <a:r>
              <a:rPr lang="en-US" dirty="0" smtClean="0"/>
              <a:t>Import Quota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import tariff </a:t>
            </a:r>
            <a:r>
              <a:rPr lang="en-US" dirty="0" smtClean="0"/>
              <a:t>is a tax on imported goods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70C0"/>
                </a:solidFill>
              </a:rPr>
              <a:t>import quota </a:t>
            </a:r>
            <a:r>
              <a:rPr lang="en-US" dirty="0" smtClean="0"/>
              <a:t>puts a limit on the quantity of imports</a:t>
            </a:r>
          </a:p>
          <a:p>
            <a:r>
              <a:rPr lang="en-US" dirty="0" smtClean="0"/>
              <a:t>Either way, imports will </a:t>
            </a:r>
            <a:r>
              <a:rPr lang="en-US" i="1" dirty="0" smtClean="0"/>
              <a:t>decrease</a:t>
            </a:r>
            <a:r>
              <a:rPr lang="en-US" dirty="0" smtClean="0"/>
              <a:t>, assuming all other factors that affect imports (such as the real exchange rate) are unchanged</a:t>
            </a:r>
          </a:p>
          <a:p>
            <a:r>
              <a:rPr lang="en-US" dirty="0" smtClean="0"/>
              <a:t>Therefore, net exports (</a:t>
            </a:r>
            <a:r>
              <a:rPr lang="en-US" i="1" dirty="0" smtClean="0"/>
              <a:t>NX</a:t>
            </a:r>
            <a:r>
              <a:rPr lang="en-US" dirty="0" smtClean="0"/>
              <a:t> = exports – imports) will </a:t>
            </a:r>
            <a:r>
              <a:rPr lang="en-US" i="1" dirty="0" smtClean="0"/>
              <a:t>increase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 result, the demand for the domestic currency in the market for foreign-currency exchange will shift to the </a:t>
            </a:r>
            <a:r>
              <a:rPr lang="en-US" i="1" dirty="0" smtClean="0"/>
              <a:t>right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curves for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I</a:t>
            </a:r>
            <a:r>
              <a:rPr lang="en-US" dirty="0" smtClean="0"/>
              <a:t>, and </a:t>
            </a:r>
            <a:r>
              <a:rPr lang="en-US" i="1" dirty="0" smtClean="0"/>
              <a:t>NCO</a:t>
            </a:r>
            <a:r>
              <a:rPr lang="en-US" dirty="0" smtClean="0"/>
              <a:t> are unaffected, the market for loanable funds will be </a:t>
            </a:r>
            <a:r>
              <a:rPr lang="en-US" i="1" dirty="0" smtClean="0"/>
              <a:t>unaffected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 dirty="0"/>
              <a:t>An Import Tariff or an Import Quota</a:t>
            </a:r>
            <a:endParaRPr lang="en-US" altLang="en-US" sz="2800" dirty="0"/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F3F6F9"/>
          </a:solidFill>
          <a:ln w="123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F2F4F8"/>
          </a:solidFill>
          <a:ln w="1127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F1F4F7"/>
          </a:solidFill>
          <a:ln w="1016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F0F2F5"/>
          </a:solidFill>
          <a:ln w="904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8" name="Rectangle 10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0" name="Rectangle 12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1" name="Rectangle 13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2" name="Rectangle 14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3" name="Rectangle 15"/>
          <p:cNvSpPr>
            <a:spLocks noChangeArrowheads="1"/>
          </p:cNvSpPr>
          <p:nvPr/>
        </p:nvSpPr>
        <p:spPr bwMode="auto">
          <a:xfrm>
            <a:off x="3192463" y="1352551"/>
            <a:ext cx="2717800" cy="2055813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4" name="Rectangle 16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F3F6F9"/>
          </a:solidFill>
          <a:ln w="123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F2F4F8"/>
          </a:solidFill>
          <a:ln w="1127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6" name="Rectangle 18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F1F4F7"/>
          </a:solidFill>
          <a:ln w="1016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7" name="Rectangle 19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F0F2F5"/>
          </a:solidFill>
          <a:ln w="904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8" name="Rectangle 20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59" name="Rectangle 21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0" name="Rectangle 22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1" name="Rectangle 23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2" name="Rectangle 24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4" name="Rectangle 26"/>
          <p:cNvSpPr>
            <a:spLocks noChangeArrowheads="1"/>
          </p:cNvSpPr>
          <p:nvPr/>
        </p:nvSpPr>
        <p:spPr bwMode="auto">
          <a:xfrm>
            <a:off x="6735763" y="1352551"/>
            <a:ext cx="2717800" cy="2055813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5" name="Rectangle 27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F3F6F9"/>
          </a:solidFill>
          <a:ln w="123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6" name="Rectangle 28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F2F4F8"/>
          </a:solidFill>
          <a:ln w="1127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7" name="Rectangle 29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F1F4F7"/>
          </a:solidFill>
          <a:ln w="1016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8" name="Rectangle 30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F0F2F5"/>
          </a:solidFill>
          <a:ln w="904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69" name="Rectangle 31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0" name="Rectangle 32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1" name="Rectangle 33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2" name="Rectangle 34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3" name="Rectangle 35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4" name="Rectangle 36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5" name="Rectangle 37"/>
          <p:cNvSpPr>
            <a:spLocks noChangeArrowheads="1"/>
          </p:cNvSpPr>
          <p:nvPr/>
        </p:nvSpPr>
        <p:spPr bwMode="auto">
          <a:xfrm>
            <a:off x="6735763" y="4100513"/>
            <a:ext cx="2717800" cy="20558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6" name="Rectangle 38"/>
          <p:cNvSpPr>
            <a:spLocks noChangeArrowheads="1"/>
          </p:cNvSpPr>
          <p:nvPr/>
        </p:nvSpPr>
        <p:spPr bwMode="auto">
          <a:xfrm>
            <a:off x="6634163" y="4032251"/>
            <a:ext cx="2786062" cy="2055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7" name="Rectangle 39"/>
          <p:cNvSpPr>
            <a:spLocks noChangeArrowheads="1"/>
          </p:cNvSpPr>
          <p:nvPr/>
        </p:nvSpPr>
        <p:spPr bwMode="auto">
          <a:xfrm>
            <a:off x="3113089" y="1317626"/>
            <a:ext cx="2784475" cy="2055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8" name="Rectangle 40"/>
          <p:cNvSpPr>
            <a:spLocks noChangeArrowheads="1"/>
          </p:cNvSpPr>
          <p:nvPr/>
        </p:nvSpPr>
        <p:spPr bwMode="auto">
          <a:xfrm>
            <a:off x="6634163" y="1317626"/>
            <a:ext cx="2786062" cy="2055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79" name="Freeform 41"/>
          <p:cNvSpPr>
            <a:spLocks/>
          </p:cNvSpPr>
          <p:nvPr/>
        </p:nvSpPr>
        <p:spPr bwMode="auto">
          <a:xfrm>
            <a:off x="3113089" y="1317626"/>
            <a:ext cx="2784475" cy="2055813"/>
          </a:xfrm>
          <a:custGeom>
            <a:avLst/>
            <a:gdLst>
              <a:gd name="T0" fmla="*/ 0 w 1754"/>
              <a:gd name="T1" fmla="*/ 0 h 1295"/>
              <a:gd name="T2" fmla="*/ 0 w 1754"/>
              <a:gd name="T3" fmla="*/ 2055813 h 1295"/>
              <a:gd name="T4" fmla="*/ 2784475 w 1754"/>
              <a:gd name="T5" fmla="*/ 2055813 h 12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54" h="1295">
                <a:moveTo>
                  <a:pt x="0" y="0"/>
                </a:moveTo>
                <a:lnTo>
                  <a:pt x="0" y="1295"/>
                </a:lnTo>
                <a:lnTo>
                  <a:pt x="1754" y="129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Line 42"/>
          <p:cNvSpPr>
            <a:spLocks noChangeShapeType="1"/>
          </p:cNvSpPr>
          <p:nvPr/>
        </p:nvSpPr>
        <p:spPr bwMode="auto">
          <a:xfrm>
            <a:off x="3135314" y="2487614"/>
            <a:ext cx="3317875" cy="1587"/>
          </a:xfrm>
          <a:prstGeom prst="line">
            <a:avLst/>
          </a:prstGeom>
          <a:noFill/>
          <a:ln w="11113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1" name="Freeform 43"/>
          <p:cNvSpPr>
            <a:spLocks/>
          </p:cNvSpPr>
          <p:nvPr/>
        </p:nvSpPr>
        <p:spPr bwMode="auto">
          <a:xfrm>
            <a:off x="6645275" y="2487614"/>
            <a:ext cx="1257300" cy="1635125"/>
          </a:xfrm>
          <a:custGeom>
            <a:avLst/>
            <a:gdLst>
              <a:gd name="T0" fmla="*/ 0 w 792"/>
              <a:gd name="T1" fmla="*/ 0 h 1030"/>
              <a:gd name="T2" fmla="*/ 1257300 w 792"/>
              <a:gd name="T3" fmla="*/ 0 h 1030"/>
              <a:gd name="T4" fmla="*/ 1257300 w 792"/>
              <a:gd name="T5" fmla="*/ 1635125 h 10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1030">
                <a:moveTo>
                  <a:pt x="0" y="0"/>
                </a:moveTo>
                <a:lnTo>
                  <a:pt x="792" y="0"/>
                </a:lnTo>
                <a:lnTo>
                  <a:pt x="792" y="1030"/>
                </a:lnTo>
              </a:path>
            </a:pathLst>
          </a:custGeom>
          <a:noFill/>
          <a:ln w="11113" cap="flat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Freeform 44"/>
          <p:cNvSpPr>
            <a:spLocks/>
          </p:cNvSpPr>
          <p:nvPr/>
        </p:nvSpPr>
        <p:spPr bwMode="auto">
          <a:xfrm>
            <a:off x="6645275" y="5213351"/>
            <a:ext cx="1257300" cy="874713"/>
          </a:xfrm>
          <a:custGeom>
            <a:avLst/>
            <a:gdLst>
              <a:gd name="T0" fmla="*/ 0 w 792"/>
              <a:gd name="T1" fmla="*/ 0 h 551"/>
              <a:gd name="T2" fmla="*/ 1257300 w 792"/>
              <a:gd name="T3" fmla="*/ 0 h 551"/>
              <a:gd name="T4" fmla="*/ 1257300 w 792"/>
              <a:gd name="T5" fmla="*/ 874713 h 5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551">
                <a:moveTo>
                  <a:pt x="0" y="0"/>
                </a:moveTo>
                <a:lnTo>
                  <a:pt x="792" y="0"/>
                </a:lnTo>
                <a:lnTo>
                  <a:pt x="792" y="551"/>
                </a:lnTo>
              </a:path>
            </a:pathLst>
          </a:custGeom>
          <a:noFill/>
          <a:ln w="11113" cap="flat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Freeform 45"/>
          <p:cNvSpPr>
            <a:spLocks/>
          </p:cNvSpPr>
          <p:nvPr/>
        </p:nvSpPr>
        <p:spPr bwMode="auto">
          <a:xfrm>
            <a:off x="6634163" y="1317626"/>
            <a:ext cx="2786062" cy="2055813"/>
          </a:xfrm>
          <a:custGeom>
            <a:avLst/>
            <a:gdLst>
              <a:gd name="T0" fmla="*/ 0 w 1755"/>
              <a:gd name="T1" fmla="*/ 0 h 1295"/>
              <a:gd name="T2" fmla="*/ 0 w 1755"/>
              <a:gd name="T3" fmla="*/ 2055813 h 1295"/>
              <a:gd name="T4" fmla="*/ 2786062 w 1755"/>
              <a:gd name="T5" fmla="*/ 2055813 h 12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55" h="1295">
                <a:moveTo>
                  <a:pt x="0" y="0"/>
                </a:moveTo>
                <a:lnTo>
                  <a:pt x="0" y="1295"/>
                </a:lnTo>
                <a:lnTo>
                  <a:pt x="1755" y="129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Freeform 46"/>
          <p:cNvSpPr>
            <a:spLocks/>
          </p:cNvSpPr>
          <p:nvPr/>
        </p:nvSpPr>
        <p:spPr bwMode="auto">
          <a:xfrm>
            <a:off x="6634163" y="4032251"/>
            <a:ext cx="2786062" cy="2055813"/>
          </a:xfrm>
          <a:custGeom>
            <a:avLst/>
            <a:gdLst>
              <a:gd name="T0" fmla="*/ 0 w 1755"/>
              <a:gd name="T1" fmla="*/ 0 h 1295"/>
              <a:gd name="T2" fmla="*/ 0 w 1755"/>
              <a:gd name="T3" fmla="*/ 2055813 h 1295"/>
              <a:gd name="T4" fmla="*/ 2786062 w 1755"/>
              <a:gd name="T5" fmla="*/ 2055813 h 12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55" h="1295">
                <a:moveTo>
                  <a:pt x="0" y="0"/>
                </a:moveTo>
                <a:lnTo>
                  <a:pt x="0" y="1295"/>
                </a:lnTo>
                <a:lnTo>
                  <a:pt x="1755" y="129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7"/>
          <p:cNvSpPr>
            <a:spLocks noChangeShapeType="1"/>
          </p:cNvSpPr>
          <p:nvPr/>
        </p:nvSpPr>
        <p:spPr bwMode="auto">
          <a:xfrm flipH="1" flipV="1">
            <a:off x="7348538" y="1409701"/>
            <a:ext cx="950912" cy="1851025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Oval 48"/>
          <p:cNvSpPr>
            <a:spLocks noChangeArrowheads="1"/>
          </p:cNvSpPr>
          <p:nvPr/>
        </p:nvSpPr>
        <p:spPr bwMode="auto">
          <a:xfrm>
            <a:off x="7856538" y="2436813"/>
            <a:ext cx="82550" cy="825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87" name="Line 49"/>
          <p:cNvSpPr>
            <a:spLocks noChangeShapeType="1"/>
          </p:cNvSpPr>
          <p:nvPr/>
        </p:nvSpPr>
        <p:spPr bwMode="auto">
          <a:xfrm flipH="1" flipV="1">
            <a:off x="3519488" y="1908176"/>
            <a:ext cx="1744662" cy="1147763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0"/>
          <p:cNvSpPr>
            <a:spLocks noChangeShapeType="1"/>
          </p:cNvSpPr>
          <p:nvPr/>
        </p:nvSpPr>
        <p:spPr bwMode="auto">
          <a:xfrm flipV="1">
            <a:off x="3746501" y="1658938"/>
            <a:ext cx="1268413" cy="165735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Oval 51"/>
          <p:cNvSpPr>
            <a:spLocks noChangeArrowheads="1"/>
          </p:cNvSpPr>
          <p:nvPr/>
        </p:nvSpPr>
        <p:spPr bwMode="auto">
          <a:xfrm>
            <a:off x="4344988" y="2436813"/>
            <a:ext cx="82550" cy="825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90" name="Line 52"/>
          <p:cNvSpPr>
            <a:spLocks noChangeShapeType="1"/>
          </p:cNvSpPr>
          <p:nvPr/>
        </p:nvSpPr>
        <p:spPr bwMode="auto">
          <a:xfrm flipV="1">
            <a:off x="7902575" y="4157663"/>
            <a:ext cx="1588" cy="193040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3"/>
          <p:cNvSpPr>
            <a:spLocks noChangeShapeType="1"/>
          </p:cNvSpPr>
          <p:nvPr/>
        </p:nvSpPr>
        <p:spPr bwMode="auto">
          <a:xfrm flipH="1" flipV="1">
            <a:off x="7053263" y="4656138"/>
            <a:ext cx="1733550" cy="1147762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2" name="Oval 54"/>
          <p:cNvSpPr>
            <a:spLocks noChangeArrowheads="1"/>
          </p:cNvSpPr>
          <p:nvPr/>
        </p:nvSpPr>
        <p:spPr bwMode="auto">
          <a:xfrm>
            <a:off x="7862888" y="5172075"/>
            <a:ext cx="82550" cy="8255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1191" name="Line 55"/>
          <p:cNvSpPr>
            <a:spLocks noChangeShapeType="1"/>
          </p:cNvSpPr>
          <p:nvPr/>
        </p:nvSpPr>
        <p:spPr bwMode="auto">
          <a:xfrm flipV="1">
            <a:off x="6543675" y="5076825"/>
            <a:ext cx="1588" cy="158750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2" name="Line 56"/>
          <p:cNvSpPr>
            <a:spLocks noChangeShapeType="1"/>
          </p:cNvSpPr>
          <p:nvPr/>
        </p:nvSpPr>
        <p:spPr bwMode="auto">
          <a:xfrm flipH="1">
            <a:off x="8253413" y="5392739"/>
            <a:ext cx="195262" cy="3175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5" name="Rectangle 57"/>
          <p:cNvSpPr>
            <a:spLocks noChangeArrowheads="1"/>
          </p:cNvSpPr>
          <p:nvPr/>
        </p:nvSpPr>
        <p:spPr bwMode="auto">
          <a:xfrm>
            <a:off x="3506788" y="1020763"/>
            <a:ext cx="2070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(a) The Market for Loanable Funds</a:t>
            </a:r>
            <a:endParaRPr lang="en-US" altLang="en-US"/>
          </a:p>
        </p:txBody>
      </p:sp>
      <p:sp>
        <p:nvSpPr>
          <p:cNvPr id="35896" name="Rectangle 58"/>
          <p:cNvSpPr>
            <a:spLocks noChangeArrowheads="1"/>
          </p:cNvSpPr>
          <p:nvPr/>
        </p:nvSpPr>
        <p:spPr bwMode="auto">
          <a:xfrm>
            <a:off x="7383464" y="1020763"/>
            <a:ext cx="138178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(b) Net Capital Outflow</a:t>
            </a:r>
            <a:endParaRPr lang="en-US" altLang="en-US"/>
          </a:p>
        </p:txBody>
      </p:sp>
      <p:sp>
        <p:nvSpPr>
          <p:cNvPr id="35897" name="Rectangle 59"/>
          <p:cNvSpPr>
            <a:spLocks noChangeArrowheads="1"/>
          </p:cNvSpPr>
          <p:nvPr/>
        </p:nvSpPr>
        <p:spPr bwMode="auto">
          <a:xfrm>
            <a:off x="2789238" y="1290638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35898" name="Rectangle 60"/>
          <p:cNvSpPr>
            <a:spLocks noChangeArrowheads="1"/>
          </p:cNvSpPr>
          <p:nvPr/>
        </p:nvSpPr>
        <p:spPr bwMode="auto">
          <a:xfrm>
            <a:off x="2606676" y="1443038"/>
            <a:ext cx="4616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35899" name="Rectangle 61"/>
          <p:cNvSpPr>
            <a:spLocks noChangeArrowheads="1"/>
          </p:cNvSpPr>
          <p:nvPr/>
        </p:nvSpPr>
        <p:spPr bwMode="auto">
          <a:xfrm>
            <a:off x="2781300" y="1593850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35900" name="Rectangle 62"/>
          <p:cNvSpPr>
            <a:spLocks noChangeArrowheads="1"/>
          </p:cNvSpPr>
          <p:nvPr/>
        </p:nvSpPr>
        <p:spPr bwMode="auto">
          <a:xfrm>
            <a:off x="6327775" y="1290638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35901" name="Rectangle 63"/>
          <p:cNvSpPr>
            <a:spLocks noChangeArrowheads="1"/>
          </p:cNvSpPr>
          <p:nvPr/>
        </p:nvSpPr>
        <p:spPr bwMode="auto">
          <a:xfrm>
            <a:off x="6146801" y="1443038"/>
            <a:ext cx="4616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35902" name="Rectangle 64"/>
          <p:cNvSpPr>
            <a:spLocks noChangeArrowheads="1"/>
          </p:cNvSpPr>
          <p:nvPr/>
        </p:nvSpPr>
        <p:spPr bwMode="auto">
          <a:xfrm>
            <a:off x="6321425" y="1593850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35903" name="Rectangle 65"/>
          <p:cNvSpPr>
            <a:spLocks noChangeArrowheads="1"/>
          </p:cNvSpPr>
          <p:nvPr/>
        </p:nvSpPr>
        <p:spPr bwMode="auto">
          <a:xfrm>
            <a:off x="6700839" y="6556375"/>
            <a:ext cx="282128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(c) The Market for Foreign-Currency Exchange</a:t>
            </a:r>
            <a:endParaRPr lang="en-US" altLang="en-US"/>
          </a:p>
        </p:txBody>
      </p:sp>
      <p:sp>
        <p:nvSpPr>
          <p:cNvPr id="35904" name="Rectangle 66"/>
          <p:cNvSpPr>
            <a:spLocks noChangeArrowheads="1"/>
          </p:cNvSpPr>
          <p:nvPr/>
        </p:nvSpPr>
        <p:spPr bwMode="auto">
          <a:xfrm>
            <a:off x="8801101" y="6143625"/>
            <a:ext cx="67646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35905" name="Rectangle 67"/>
          <p:cNvSpPr>
            <a:spLocks noChangeArrowheads="1"/>
          </p:cNvSpPr>
          <p:nvPr/>
        </p:nvSpPr>
        <p:spPr bwMode="auto">
          <a:xfrm>
            <a:off x="8315326" y="6294438"/>
            <a:ext cx="11717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Domestic Currency</a:t>
            </a:r>
            <a:endParaRPr lang="en-US" altLang="en-US" dirty="0"/>
          </a:p>
        </p:txBody>
      </p:sp>
      <p:sp>
        <p:nvSpPr>
          <p:cNvPr id="35906" name="Rectangle 68"/>
          <p:cNvSpPr>
            <a:spLocks noChangeArrowheads="1"/>
          </p:cNvSpPr>
          <p:nvPr/>
        </p:nvSpPr>
        <p:spPr bwMode="auto">
          <a:xfrm>
            <a:off x="5253039" y="3416300"/>
            <a:ext cx="67646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35907" name="Rectangle 69"/>
          <p:cNvSpPr>
            <a:spLocks noChangeArrowheads="1"/>
          </p:cNvSpPr>
          <p:nvPr/>
        </p:nvSpPr>
        <p:spPr bwMode="auto">
          <a:xfrm>
            <a:off x="4965700" y="3568700"/>
            <a:ext cx="971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/>
          </a:p>
        </p:txBody>
      </p:sp>
      <p:sp>
        <p:nvSpPr>
          <p:cNvPr id="35908" name="Rectangle 70"/>
          <p:cNvSpPr>
            <a:spLocks noChangeArrowheads="1"/>
          </p:cNvSpPr>
          <p:nvPr/>
        </p:nvSpPr>
        <p:spPr bwMode="auto">
          <a:xfrm>
            <a:off x="8807451" y="3416300"/>
            <a:ext cx="6684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Net Capital</a:t>
            </a:r>
            <a:endParaRPr lang="en-US" altLang="en-US"/>
          </a:p>
        </p:txBody>
      </p:sp>
      <p:sp>
        <p:nvSpPr>
          <p:cNvPr id="35909" name="Rectangle 71"/>
          <p:cNvSpPr>
            <a:spLocks noChangeArrowheads="1"/>
          </p:cNvSpPr>
          <p:nvPr/>
        </p:nvSpPr>
        <p:spPr bwMode="auto">
          <a:xfrm>
            <a:off x="8990014" y="3568700"/>
            <a:ext cx="47769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Outflow</a:t>
            </a:r>
            <a:endParaRPr lang="en-US" altLang="en-US"/>
          </a:p>
        </p:txBody>
      </p:sp>
      <p:sp>
        <p:nvSpPr>
          <p:cNvPr id="35910" name="Rectangle 72"/>
          <p:cNvSpPr>
            <a:spLocks noChangeArrowheads="1"/>
          </p:cNvSpPr>
          <p:nvPr/>
        </p:nvSpPr>
        <p:spPr bwMode="auto">
          <a:xfrm>
            <a:off x="6343650" y="4021138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35911" name="Rectangle 73"/>
          <p:cNvSpPr>
            <a:spLocks noChangeArrowheads="1"/>
          </p:cNvSpPr>
          <p:nvPr/>
        </p:nvSpPr>
        <p:spPr bwMode="auto">
          <a:xfrm>
            <a:off x="6024564" y="4171950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Exchange</a:t>
            </a:r>
            <a:endParaRPr lang="en-US" altLang="en-US"/>
          </a:p>
        </p:txBody>
      </p:sp>
      <p:sp>
        <p:nvSpPr>
          <p:cNvPr id="35912" name="Rectangle 74"/>
          <p:cNvSpPr>
            <a:spLocks noChangeArrowheads="1"/>
          </p:cNvSpPr>
          <p:nvPr/>
        </p:nvSpPr>
        <p:spPr bwMode="auto">
          <a:xfrm>
            <a:off x="6335713" y="4324350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grpSp>
        <p:nvGrpSpPr>
          <p:cNvPr id="35913" name="Group 75"/>
          <p:cNvGrpSpPr>
            <a:grpSpLocks/>
          </p:cNvGrpSpPr>
          <p:nvPr/>
        </p:nvGrpSpPr>
        <p:grpSpPr bwMode="auto">
          <a:xfrm>
            <a:off x="2955926" y="2411421"/>
            <a:ext cx="73025" cy="153988"/>
            <a:chOff x="902" y="1519"/>
            <a:chExt cx="46" cy="97"/>
          </a:xfrm>
        </p:grpSpPr>
        <p:sp>
          <p:nvSpPr>
            <p:cNvPr id="35954" name="Rectangle 76"/>
            <p:cNvSpPr>
              <a:spLocks noChangeArrowheads="1"/>
            </p:cNvSpPr>
            <p:nvPr/>
          </p:nvSpPr>
          <p:spPr bwMode="auto">
            <a:xfrm>
              <a:off x="902" y="1519"/>
              <a:ext cx="2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en-US"/>
            </a:p>
          </p:txBody>
        </p:sp>
        <p:sp>
          <p:nvSpPr>
            <p:cNvPr id="35955" name="Freeform 77"/>
            <p:cNvSpPr>
              <a:spLocks/>
            </p:cNvSpPr>
            <p:nvPr/>
          </p:nvSpPr>
          <p:spPr bwMode="auto">
            <a:xfrm>
              <a:off x="933" y="1567"/>
              <a:ext cx="15" cy="36"/>
            </a:xfrm>
            <a:custGeom>
              <a:avLst/>
              <a:gdLst>
                <a:gd name="T0" fmla="*/ 15 w 15"/>
                <a:gd name="T1" fmla="*/ 0 h 36"/>
                <a:gd name="T2" fmla="*/ 12 w 15"/>
                <a:gd name="T3" fmla="*/ 0 h 36"/>
                <a:gd name="T4" fmla="*/ 7 w 15"/>
                <a:gd name="T5" fmla="*/ 5 h 36"/>
                <a:gd name="T6" fmla="*/ 0 w 15"/>
                <a:gd name="T7" fmla="*/ 9 h 36"/>
                <a:gd name="T8" fmla="*/ 0 w 15"/>
                <a:gd name="T9" fmla="*/ 14 h 36"/>
                <a:gd name="T10" fmla="*/ 5 w 15"/>
                <a:gd name="T11" fmla="*/ 12 h 36"/>
                <a:gd name="T12" fmla="*/ 10 w 15"/>
                <a:gd name="T13" fmla="*/ 7 h 36"/>
                <a:gd name="T14" fmla="*/ 10 w 15"/>
                <a:gd name="T15" fmla="*/ 36 h 36"/>
                <a:gd name="T16" fmla="*/ 15 w 15"/>
                <a:gd name="T17" fmla="*/ 36 h 36"/>
                <a:gd name="T18" fmla="*/ 15 w 15"/>
                <a:gd name="T19" fmla="*/ 2 h 36"/>
                <a:gd name="T20" fmla="*/ 15 w 15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5" h="36">
                  <a:moveTo>
                    <a:pt x="15" y="0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5" y="12"/>
                  </a:lnTo>
                  <a:lnTo>
                    <a:pt x="10" y="7"/>
                  </a:lnTo>
                  <a:lnTo>
                    <a:pt x="10" y="36"/>
                  </a:lnTo>
                  <a:lnTo>
                    <a:pt x="15" y="36"/>
                  </a:lnTo>
                  <a:lnTo>
                    <a:pt x="15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914" name="Group 78"/>
          <p:cNvGrpSpPr>
            <a:grpSpLocks/>
          </p:cNvGrpSpPr>
          <p:nvPr/>
        </p:nvGrpSpPr>
        <p:grpSpPr bwMode="auto">
          <a:xfrm>
            <a:off x="6488148" y="2411421"/>
            <a:ext cx="71438" cy="153988"/>
            <a:chOff x="3127" y="1519"/>
            <a:chExt cx="45" cy="97"/>
          </a:xfrm>
        </p:grpSpPr>
        <p:sp>
          <p:nvSpPr>
            <p:cNvPr id="35952" name="Rectangle 79"/>
            <p:cNvSpPr>
              <a:spLocks noChangeArrowheads="1"/>
            </p:cNvSpPr>
            <p:nvPr/>
          </p:nvSpPr>
          <p:spPr bwMode="auto">
            <a:xfrm>
              <a:off x="3127" y="1519"/>
              <a:ext cx="2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en-US"/>
            </a:p>
          </p:txBody>
        </p:sp>
        <p:sp>
          <p:nvSpPr>
            <p:cNvPr id="35953" name="Freeform 80"/>
            <p:cNvSpPr>
              <a:spLocks/>
            </p:cNvSpPr>
            <p:nvPr/>
          </p:nvSpPr>
          <p:spPr bwMode="auto">
            <a:xfrm>
              <a:off x="3158" y="1567"/>
              <a:ext cx="14" cy="36"/>
            </a:xfrm>
            <a:custGeom>
              <a:avLst/>
              <a:gdLst>
                <a:gd name="T0" fmla="*/ 14 w 14"/>
                <a:gd name="T1" fmla="*/ 0 h 36"/>
                <a:gd name="T2" fmla="*/ 12 w 14"/>
                <a:gd name="T3" fmla="*/ 0 h 36"/>
                <a:gd name="T4" fmla="*/ 7 w 14"/>
                <a:gd name="T5" fmla="*/ 5 h 36"/>
                <a:gd name="T6" fmla="*/ 0 w 14"/>
                <a:gd name="T7" fmla="*/ 9 h 36"/>
                <a:gd name="T8" fmla="*/ 0 w 14"/>
                <a:gd name="T9" fmla="*/ 14 h 36"/>
                <a:gd name="T10" fmla="*/ 5 w 14"/>
                <a:gd name="T11" fmla="*/ 12 h 36"/>
                <a:gd name="T12" fmla="*/ 10 w 14"/>
                <a:gd name="T13" fmla="*/ 7 h 36"/>
                <a:gd name="T14" fmla="*/ 10 w 14"/>
                <a:gd name="T15" fmla="*/ 36 h 36"/>
                <a:gd name="T16" fmla="*/ 14 w 14"/>
                <a:gd name="T17" fmla="*/ 36 h 36"/>
                <a:gd name="T18" fmla="*/ 14 w 14"/>
                <a:gd name="T19" fmla="*/ 2 h 36"/>
                <a:gd name="T20" fmla="*/ 14 w 14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36">
                  <a:moveTo>
                    <a:pt x="14" y="0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5" y="12"/>
                  </a:lnTo>
                  <a:lnTo>
                    <a:pt x="10" y="7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4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15" name="Rectangle 81"/>
          <p:cNvSpPr>
            <a:spLocks noChangeArrowheads="1"/>
          </p:cNvSpPr>
          <p:nvPr/>
        </p:nvSpPr>
        <p:spPr bwMode="auto">
          <a:xfrm>
            <a:off x="7950200" y="4151313"/>
            <a:ext cx="3895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en-US" altLang="en-US"/>
          </a:p>
        </p:txBody>
      </p:sp>
      <p:sp>
        <p:nvSpPr>
          <p:cNvPr id="35916" name="Rectangle 82"/>
          <p:cNvSpPr>
            <a:spLocks noChangeArrowheads="1"/>
          </p:cNvSpPr>
          <p:nvPr/>
        </p:nvSpPr>
        <p:spPr bwMode="auto">
          <a:xfrm>
            <a:off x="4851400" y="1497013"/>
            <a:ext cx="3895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en-US" altLang="en-US"/>
          </a:p>
        </p:txBody>
      </p:sp>
      <p:sp>
        <p:nvSpPr>
          <p:cNvPr id="35917" name="Rectangle 83"/>
          <p:cNvSpPr>
            <a:spLocks noChangeArrowheads="1"/>
          </p:cNvSpPr>
          <p:nvPr/>
        </p:nvSpPr>
        <p:spPr bwMode="auto">
          <a:xfrm>
            <a:off x="5307013" y="3000375"/>
            <a:ext cx="4825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endParaRPr lang="en-US" altLang="en-US"/>
          </a:p>
        </p:txBody>
      </p:sp>
      <p:sp>
        <p:nvSpPr>
          <p:cNvPr id="35918" name="Rectangle 84"/>
          <p:cNvSpPr>
            <a:spLocks noChangeArrowheads="1"/>
          </p:cNvSpPr>
          <p:nvPr/>
        </p:nvSpPr>
        <p:spPr bwMode="auto">
          <a:xfrm>
            <a:off x="8375651" y="3167063"/>
            <a:ext cx="282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NCO</a:t>
            </a:r>
            <a:endParaRPr lang="en-US" altLang="en-US"/>
          </a:p>
        </p:txBody>
      </p:sp>
      <p:grpSp>
        <p:nvGrpSpPr>
          <p:cNvPr id="91221" name="Group 85"/>
          <p:cNvGrpSpPr>
            <a:grpSpLocks/>
          </p:cNvGrpSpPr>
          <p:nvPr/>
        </p:nvGrpSpPr>
        <p:grpSpPr bwMode="auto">
          <a:xfrm>
            <a:off x="7132639" y="4486278"/>
            <a:ext cx="1930400" cy="1230313"/>
            <a:chOff x="3533" y="2826"/>
            <a:chExt cx="1216" cy="775"/>
          </a:xfrm>
        </p:grpSpPr>
        <p:sp>
          <p:nvSpPr>
            <p:cNvPr id="35949" name="Line 86"/>
            <p:cNvSpPr>
              <a:spLocks noChangeShapeType="1"/>
            </p:cNvSpPr>
            <p:nvPr/>
          </p:nvSpPr>
          <p:spPr bwMode="auto">
            <a:xfrm flipH="1" flipV="1">
              <a:off x="3533" y="2826"/>
              <a:ext cx="1099" cy="723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Rectangle 87"/>
            <p:cNvSpPr>
              <a:spLocks noChangeArrowheads="1"/>
            </p:cNvSpPr>
            <p:nvPr/>
          </p:nvSpPr>
          <p:spPr bwMode="auto">
            <a:xfrm>
              <a:off x="4667" y="3504"/>
              <a:ext cx="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en-US"/>
            </a:p>
          </p:txBody>
        </p:sp>
        <p:sp>
          <p:nvSpPr>
            <p:cNvPr id="35951" name="Freeform 88"/>
            <p:cNvSpPr>
              <a:spLocks/>
            </p:cNvSpPr>
            <p:nvPr/>
          </p:nvSpPr>
          <p:spPr bwMode="auto">
            <a:xfrm>
              <a:off x="4725" y="3552"/>
              <a:ext cx="24" cy="36"/>
            </a:xfrm>
            <a:custGeom>
              <a:avLst/>
              <a:gdLst>
                <a:gd name="T0" fmla="*/ 5 w 24"/>
                <a:gd name="T1" fmla="*/ 31 h 36"/>
                <a:gd name="T2" fmla="*/ 7 w 24"/>
                <a:gd name="T3" fmla="*/ 28 h 36"/>
                <a:gd name="T4" fmla="*/ 14 w 24"/>
                <a:gd name="T5" fmla="*/ 24 h 36"/>
                <a:gd name="T6" fmla="*/ 21 w 24"/>
                <a:gd name="T7" fmla="*/ 19 h 36"/>
                <a:gd name="T8" fmla="*/ 24 w 24"/>
                <a:gd name="T9" fmla="*/ 14 h 36"/>
                <a:gd name="T10" fmla="*/ 24 w 24"/>
                <a:gd name="T11" fmla="*/ 9 h 36"/>
                <a:gd name="T12" fmla="*/ 24 w 24"/>
                <a:gd name="T13" fmla="*/ 7 h 36"/>
                <a:gd name="T14" fmla="*/ 21 w 24"/>
                <a:gd name="T15" fmla="*/ 2 h 36"/>
                <a:gd name="T16" fmla="*/ 17 w 24"/>
                <a:gd name="T17" fmla="*/ 2 h 36"/>
                <a:gd name="T18" fmla="*/ 12 w 24"/>
                <a:gd name="T19" fmla="*/ 0 h 36"/>
                <a:gd name="T20" fmla="*/ 7 w 24"/>
                <a:gd name="T21" fmla="*/ 2 h 36"/>
                <a:gd name="T22" fmla="*/ 5 w 24"/>
                <a:gd name="T23" fmla="*/ 2 h 36"/>
                <a:gd name="T24" fmla="*/ 0 w 24"/>
                <a:gd name="T25" fmla="*/ 7 h 36"/>
                <a:gd name="T26" fmla="*/ 0 w 24"/>
                <a:gd name="T27" fmla="*/ 9 h 36"/>
                <a:gd name="T28" fmla="*/ 5 w 24"/>
                <a:gd name="T29" fmla="*/ 12 h 36"/>
                <a:gd name="T30" fmla="*/ 7 w 24"/>
                <a:gd name="T31" fmla="*/ 7 h 36"/>
                <a:gd name="T32" fmla="*/ 12 w 24"/>
                <a:gd name="T33" fmla="*/ 5 h 36"/>
                <a:gd name="T34" fmla="*/ 17 w 24"/>
                <a:gd name="T35" fmla="*/ 5 h 36"/>
                <a:gd name="T36" fmla="*/ 19 w 24"/>
                <a:gd name="T37" fmla="*/ 9 h 36"/>
                <a:gd name="T38" fmla="*/ 17 w 24"/>
                <a:gd name="T39" fmla="*/ 14 h 36"/>
                <a:gd name="T40" fmla="*/ 9 w 24"/>
                <a:gd name="T41" fmla="*/ 21 h 36"/>
                <a:gd name="T42" fmla="*/ 2 w 24"/>
                <a:gd name="T43" fmla="*/ 28 h 36"/>
                <a:gd name="T44" fmla="*/ 0 w 24"/>
                <a:gd name="T45" fmla="*/ 31 h 36"/>
                <a:gd name="T46" fmla="*/ 0 w 24"/>
                <a:gd name="T47" fmla="*/ 36 h 36"/>
                <a:gd name="T48" fmla="*/ 24 w 24"/>
                <a:gd name="T49" fmla="*/ 36 h 36"/>
                <a:gd name="T50" fmla="*/ 24 w 24"/>
                <a:gd name="T51" fmla="*/ 31 h 36"/>
                <a:gd name="T52" fmla="*/ 7 w 24"/>
                <a:gd name="T53" fmla="*/ 31 h 36"/>
                <a:gd name="T54" fmla="*/ 5 w 24"/>
                <a:gd name="T55" fmla="*/ 31 h 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" h="36">
                  <a:moveTo>
                    <a:pt x="5" y="31"/>
                  </a:moveTo>
                  <a:lnTo>
                    <a:pt x="7" y="28"/>
                  </a:lnTo>
                  <a:lnTo>
                    <a:pt x="14" y="24"/>
                  </a:lnTo>
                  <a:lnTo>
                    <a:pt x="21" y="19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2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0" y="7"/>
                  </a:lnTo>
                  <a:lnTo>
                    <a:pt x="0" y="9"/>
                  </a:lnTo>
                  <a:lnTo>
                    <a:pt x="5" y="12"/>
                  </a:lnTo>
                  <a:lnTo>
                    <a:pt x="7" y="7"/>
                  </a:lnTo>
                  <a:lnTo>
                    <a:pt x="12" y="5"/>
                  </a:lnTo>
                  <a:lnTo>
                    <a:pt x="17" y="5"/>
                  </a:lnTo>
                  <a:lnTo>
                    <a:pt x="19" y="9"/>
                  </a:lnTo>
                  <a:lnTo>
                    <a:pt x="17" y="14"/>
                  </a:lnTo>
                  <a:lnTo>
                    <a:pt x="9" y="21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4" y="36"/>
                  </a:lnTo>
                  <a:lnTo>
                    <a:pt x="24" y="31"/>
                  </a:lnTo>
                  <a:lnTo>
                    <a:pt x="7" y="31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20" name="Rectangle 89"/>
          <p:cNvSpPr>
            <a:spLocks noChangeArrowheads="1"/>
          </p:cNvSpPr>
          <p:nvPr/>
        </p:nvSpPr>
        <p:spPr bwMode="auto">
          <a:xfrm>
            <a:off x="8751888" y="5843588"/>
            <a:ext cx="9297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/>
          </a:p>
        </p:txBody>
      </p:sp>
      <p:sp>
        <p:nvSpPr>
          <p:cNvPr id="35921" name="Freeform 90"/>
          <p:cNvSpPr>
            <a:spLocks/>
          </p:cNvSpPr>
          <p:nvPr/>
        </p:nvSpPr>
        <p:spPr bwMode="auto">
          <a:xfrm>
            <a:off x="8850314" y="5919788"/>
            <a:ext cx="22225" cy="57150"/>
          </a:xfrm>
          <a:custGeom>
            <a:avLst/>
            <a:gdLst>
              <a:gd name="T0" fmla="*/ 22225 w 14"/>
              <a:gd name="T1" fmla="*/ 0 h 36"/>
              <a:gd name="T2" fmla="*/ 14288 w 14"/>
              <a:gd name="T3" fmla="*/ 0 h 36"/>
              <a:gd name="T4" fmla="*/ 11113 w 14"/>
              <a:gd name="T5" fmla="*/ 7938 h 36"/>
              <a:gd name="T6" fmla="*/ 0 w 14"/>
              <a:gd name="T7" fmla="*/ 14288 h 36"/>
              <a:gd name="T8" fmla="*/ 0 w 14"/>
              <a:gd name="T9" fmla="*/ 22225 h 36"/>
              <a:gd name="T10" fmla="*/ 7938 w 14"/>
              <a:gd name="T11" fmla="*/ 19050 h 36"/>
              <a:gd name="T12" fmla="*/ 14288 w 14"/>
              <a:gd name="T13" fmla="*/ 11113 h 36"/>
              <a:gd name="T14" fmla="*/ 14288 w 14"/>
              <a:gd name="T15" fmla="*/ 57150 h 36"/>
              <a:gd name="T16" fmla="*/ 22225 w 14"/>
              <a:gd name="T17" fmla="*/ 57150 h 36"/>
              <a:gd name="T18" fmla="*/ 22225 w 14"/>
              <a:gd name="T19" fmla="*/ 3175 h 36"/>
              <a:gd name="T20" fmla="*/ 22225 w 14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" h="36">
                <a:moveTo>
                  <a:pt x="14" y="0"/>
                </a:moveTo>
                <a:lnTo>
                  <a:pt x="9" y="0"/>
                </a:lnTo>
                <a:lnTo>
                  <a:pt x="7" y="5"/>
                </a:lnTo>
                <a:lnTo>
                  <a:pt x="0" y="9"/>
                </a:lnTo>
                <a:lnTo>
                  <a:pt x="0" y="14"/>
                </a:lnTo>
                <a:lnTo>
                  <a:pt x="5" y="12"/>
                </a:lnTo>
                <a:lnTo>
                  <a:pt x="9" y="7"/>
                </a:lnTo>
                <a:lnTo>
                  <a:pt x="9" y="36"/>
                </a:lnTo>
                <a:lnTo>
                  <a:pt x="14" y="36"/>
                </a:lnTo>
                <a:lnTo>
                  <a:pt x="14" y="2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27" name="Group 91"/>
          <p:cNvGrpSpPr>
            <a:grpSpLocks/>
          </p:cNvGrpSpPr>
          <p:nvPr/>
        </p:nvGrpSpPr>
        <p:grpSpPr bwMode="auto">
          <a:xfrm>
            <a:off x="6850064" y="2590801"/>
            <a:ext cx="1030287" cy="760413"/>
            <a:chOff x="3355" y="1632"/>
            <a:chExt cx="649" cy="479"/>
          </a:xfrm>
        </p:grpSpPr>
        <p:sp>
          <p:nvSpPr>
            <p:cNvPr id="35944" name="Line 92"/>
            <p:cNvSpPr>
              <a:spLocks noChangeShapeType="1"/>
            </p:cNvSpPr>
            <p:nvPr/>
          </p:nvSpPr>
          <p:spPr bwMode="auto">
            <a:xfrm flipH="1" flipV="1">
              <a:off x="3661" y="1925"/>
              <a:ext cx="343" cy="18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45" name="Rectangle 93"/>
            <p:cNvSpPr>
              <a:spLocks noChangeArrowheads="1"/>
            </p:cNvSpPr>
            <p:nvPr/>
          </p:nvSpPr>
          <p:spPr bwMode="auto">
            <a:xfrm>
              <a:off x="3355" y="1632"/>
              <a:ext cx="634" cy="30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946" name="Rectangle 94"/>
            <p:cNvSpPr>
              <a:spLocks noChangeArrowheads="1"/>
            </p:cNvSpPr>
            <p:nvPr/>
          </p:nvSpPr>
          <p:spPr bwMode="auto">
            <a:xfrm>
              <a:off x="3390" y="1653"/>
              <a:ext cx="5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3. Net exports,</a:t>
              </a:r>
              <a:endParaRPr lang="en-US" altLang="en-US"/>
            </a:p>
          </p:txBody>
        </p:sp>
        <p:sp>
          <p:nvSpPr>
            <p:cNvPr id="35947" name="Rectangle 95"/>
            <p:cNvSpPr>
              <a:spLocks noChangeArrowheads="1"/>
            </p:cNvSpPr>
            <p:nvPr/>
          </p:nvSpPr>
          <p:spPr bwMode="auto">
            <a:xfrm>
              <a:off x="3390" y="1749"/>
              <a:ext cx="59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however, remain</a:t>
              </a:r>
              <a:endParaRPr lang="en-US" altLang="en-US"/>
            </a:p>
          </p:txBody>
        </p:sp>
        <p:sp>
          <p:nvSpPr>
            <p:cNvPr id="35948" name="Rectangle 96"/>
            <p:cNvSpPr>
              <a:spLocks noChangeArrowheads="1"/>
            </p:cNvSpPr>
            <p:nvPr/>
          </p:nvSpPr>
          <p:spPr bwMode="auto">
            <a:xfrm>
              <a:off x="3390" y="1845"/>
              <a:ext cx="35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the same.</a:t>
              </a:r>
              <a:endParaRPr lang="en-US" altLang="en-US"/>
            </a:p>
          </p:txBody>
        </p:sp>
      </p:grpSp>
      <p:grpSp>
        <p:nvGrpSpPr>
          <p:cNvPr id="91233" name="Group 97"/>
          <p:cNvGrpSpPr>
            <a:grpSpLocks/>
          </p:cNvGrpSpPr>
          <p:nvPr/>
        </p:nvGrpSpPr>
        <p:grpSpPr bwMode="auto">
          <a:xfrm>
            <a:off x="5343525" y="5032376"/>
            <a:ext cx="1131888" cy="804863"/>
            <a:chOff x="2406" y="3170"/>
            <a:chExt cx="713" cy="507"/>
          </a:xfrm>
        </p:grpSpPr>
        <p:sp>
          <p:nvSpPr>
            <p:cNvPr id="35937" name="Line 98"/>
            <p:cNvSpPr>
              <a:spLocks noChangeShapeType="1"/>
            </p:cNvSpPr>
            <p:nvPr/>
          </p:nvSpPr>
          <p:spPr bwMode="auto">
            <a:xfrm flipH="1">
              <a:off x="2905" y="3255"/>
              <a:ext cx="214" cy="1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99"/>
            <p:cNvSpPr>
              <a:spLocks noChangeArrowheads="1"/>
            </p:cNvSpPr>
            <p:nvPr/>
          </p:nvSpPr>
          <p:spPr bwMode="auto">
            <a:xfrm>
              <a:off x="2406" y="3170"/>
              <a:ext cx="556" cy="50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939" name="Rectangle 100"/>
            <p:cNvSpPr>
              <a:spLocks noChangeArrowheads="1"/>
            </p:cNvSpPr>
            <p:nvPr/>
          </p:nvSpPr>
          <p:spPr bwMode="auto">
            <a:xfrm>
              <a:off x="2443" y="3180"/>
              <a:ext cx="37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2. . . . and </a:t>
              </a:r>
              <a:endParaRPr lang="en-US" altLang="en-US"/>
            </a:p>
          </p:txBody>
        </p:sp>
        <p:sp>
          <p:nvSpPr>
            <p:cNvPr id="35940" name="Rectangle 101"/>
            <p:cNvSpPr>
              <a:spLocks noChangeArrowheads="1"/>
            </p:cNvSpPr>
            <p:nvPr/>
          </p:nvSpPr>
          <p:spPr bwMode="auto">
            <a:xfrm>
              <a:off x="2443" y="3275"/>
              <a:ext cx="3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causes the</a:t>
              </a:r>
              <a:endParaRPr lang="en-US" altLang="en-US"/>
            </a:p>
          </p:txBody>
        </p:sp>
        <p:sp>
          <p:nvSpPr>
            <p:cNvPr id="35941" name="Rectangle 102"/>
            <p:cNvSpPr>
              <a:spLocks noChangeArrowheads="1"/>
            </p:cNvSpPr>
            <p:nvPr/>
          </p:nvSpPr>
          <p:spPr bwMode="auto">
            <a:xfrm>
              <a:off x="2443" y="3371"/>
              <a:ext cx="52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real exchange </a:t>
              </a:r>
              <a:endParaRPr lang="en-US" altLang="en-US"/>
            </a:p>
          </p:txBody>
        </p:sp>
        <p:sp>
          <p:nvSpPr>
            <p:cNvPr id="35942" name="Rectangle 103"/>
            <p:cNvSpPr>
              <a:spLocks noChangeArrowheads="1"/>
            </p:cNvSpPr>
            <p:nvPr/>
          </p:nvSpPr>
          <p:spPr bwMode="auto">
            <a:xfrm>
              <a:off x="2443" y="3467"/>
              <a:ext cx="24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rate to </a:t>
              </a:r>
              <a:endParaRPr lang="en-US" altLang="en-US"/>
            </a:p>
          </p:txBody>
        </p:sp>
        <p:sp>
          <p:nvSpPr>
            <p:cNvPr id="35943" name="Rectangle 104"/>
            <p:cNvSpPr>
              <a:spLocks noChangeArrowheads="1"/>
            </p:cNvSpPr>
            <p:nvPr/>
          </p:nvSpPr>
          <p:spPr bwMode="auto">
            <a:xfrm>
              <a:off x="2443" y="3562"/>
              <a:ext cx="39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appreciate.</a:t>
              </a:r>
              <a:endParaRPr lang="en-US" altLang="en-US"/>
            </a:p>
          </p:txBody>
        </p:sp>
      </p:grpSp>
      <p:sp>
        <p:nvSpPr>
          <p:cNvPr id="35924" name="Rectangle 105"/>
          <p:cNvSpPr>
            <a:spLocks noChangeArrowheads="1"/>
          </p:cNvSpPr>
          <p:nvPr/>
        </p:nvSpPr>
        <p:spPr bwMode="auto">
          <a:xfrm>
            <a:off x="6446838" y="5243513"/>
            <a:ext cx="8496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/>
          </a:p>
        </p:txBody>
      </p:sp>
      <p:sp>
        <p:nvSpPr>
          <p:cNvPr id="35925" name="Freeform 106"/>
          <p:cNvSpPr>
            <a:spLocks/>
          </p:cNvSpPr>
          <p:nvPr/>
        </p:nvSpPr>
        <p:spPr bwMode="auto">
          <a:xfrm>
            <a:off x="6537326" y="5322889"/>
            <a:ext cx="22225" cy="53975"/>
          </a:xfrm>
          <a:custGeom>
            <a:avLst/>
            <a:gdLst>
              <a:gd name="T0" fmla="*/ 22225 w 14"/>
              <a:gd name="T1" fmla="*/ 0 h 34"/>
              <a:gd name="T2" fmla="*/ 19050 w 14"/>
              <a:gd name="T3" fmla="*/ 0 h 34"/>
              <a:gd name="T4" fmla="*/ 11113 w 14"/>
              <a:gd name="T5" fmla="*/ 7938 h 34"/>
              <a:gd name="T6" fmla="*/ 0 w 14"/>
              <a:gd name="T7" fmla="*/ 11113 h 34"/>
              <a:gd name="T8" fmla="*/ 0 w 14"/>
              <a:gd name="T9" fmla="*/ 19050 h 34"/>
              <a:gd name="T10" fmla="*/ 7938 w 14"/>
              <a:gd name="T11" fmla="*/ 15875 h 34"/>
              <a:gd name="T12" fmla="*/ 15875 w 14"/>
              <a:gd name="T13" fmla="*/ 11113 h 34"/>
              <a:gd name="T14" fmla="*/ 15875 w 14"/>
              <a:gd name="T15" fmla="*/ 53975 h 34"/>
              <a:gd name="T16" fmla="*/ 22225 w 14"/>
              <a:gd name="T17" fmla="*/ 53975 h 34"/>
              <a:gd name="T18" fmla="*/ 22225 w 14"/>
              <a:gd name="T19" fmla="*/ 4763 h 34"/>
              <a:gd name="T20" fmla="*/ 22225 w 14"/>
              <a:gd name="T21" fmla="*/ 0 h 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" h="34">
                <a:moveTo>
                  <a:pt x="14" y="0"/>
                </a:moveTo>
                <a:lnTo>
                  <a:pt x="12" y="0"/>
                </a:lnTo>
                <a:lnTo>
                  <a:pt x="7" y="5"/>
                </a:lnTo>
                <a:lnTo>
                  <a:pt x="0" y="7"/>
                </a:lnTo>
                <a:lnTo>
                  <a:pt x="0" y="12"/>
                </a:lnTo>
                <a:lnTo>
                  <a:pt x="5" y="10"/>
                </a:lnTo>
                <a:lnTo>
                  <a:pt x="10" y="7"/>
                </a:lnTo>
                <a:lnTo>
                  <a:pt x="10" y="34"/>
                </a:lnTo>
                <a:lnTo>
                  <a:pt x="14" y="34"/>
                </a:lnTo>
                <a:lnTo>
                  <a:pt x="14" y="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3" name="Group 107"/>
          <p:cNvGrpSpPr>
            <a:grpSpLocks/>
          </p:cNvGrpSpPr>
          <p:nvPr/>
        </p:nvGrpSpPr>
        <p:grpSpPr bwMode="auto">
          <a:xfrm>
            <a:off x="6446838" y="4875213"/>
            <a:ext cx="1498600" cy="165100"/>
            <a:chOff x="3101" y="3071"/>
            <a:chExt cx="944" cy="104"/>
          </a:xfrm>
        </p:grpSpPr>
        <p:sp>
          <p:nvSpPr>
            <p:cNvPr id="35934" name="Line 108"/>
            <p:cNvSpPr>
              <a:spLocks noChangeShapeType="1"/>
            </p:cNvSpPr>
            <p:nvPr/>
          </p:nvSpPr>
          <p:spPr bwMode="auto">
            <a:xfrm>
              <a:off x="3226" y="3148"/>
              <a:ext cx="792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5" name="Oval 109"/>
            <p:cNvSpPr>
              <a:spLocks noChangeArrowheads="1"/>
            </p:cNvSpPr>
            <p:nvPr/>
          </p:nvSpPr>
          <p:spPr bwMode="auto">
            <a:xfrm>
              <a:off x="3993" y="3123"/>
              <a:ext cx="52" cy="5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936" name="Rectangle 110"/>
            <p:cNvSpPr>
              <a:spLocks noChangeArrowheads="1"/>
            </p:cNvSpPr>
            <p:nvPr/>
          </p:nvSpPr>
          <p:spPr bwMode="auto">
            <a:xfrm>
              <a:off x="3101" y="3071"/>
              <a:ext cx="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i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r>
                <a:rPr lang="en-US" altLang="en-US" sz="10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91247" name="Group 111"/>
          <p:cNvGrpSpPr>
            <a:grpSpLocks/>
          </p:cNvGrpSpPr>
          <p:nvPr/>
        </p:nvGrpSpPr>
        <p:grpSpPr bwMode="auto">
          <a:xfrm>
            <a:off x="8310574" y="4429126"/>
            <a:ext cx="1382715" cy="931863"/>
            <a:chOff x="4275" y="2790"/>
            <a:chExt cx="871" cy="587"/>
          </a:xfrm>
        </p:grpSpPr>
        <p:sp>
          <p:nvSpPr>
            <p:cNvPr id="35928" name="Line 112"/>
            <p:cNvSpPr>
              <a:spLocks noChangeShapeType="1"/>
            </p:cNvSpPr>
            <p:nvPr/>
          </p:nvSpPr>
          <p:spPr bwMode="auto">
            <a:xfrm flipV="1">
              <a:off x="4275" y="3170"/>
              <a:ext cx="86" cy="2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Rectangle 113"/>
            <p:cNvSpPr>
              <a:spLocks noChangeArrowheads="1"/>
            </p:cNvSpPr>
            <p:nvPr/>
          </p:nvSpPr>
          <p:spPr bwMode="auto">
            <a:xfrm>
              <a:off x="4311" y="2790"/>
              <a:ext cx="612" cy="40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930" name="Rectangle 114"/>
            <p:cNvSpPr>
              <a:spLocks noChangeArrowheads="1"/>
            </p:cNvSpPr>
            <p:nvPr/>
          </p:nvSpPr>
          <p:spPr bwMode="auto">
            <a:xfrm>
              <a:off x="4337" y="2799"/>
              <a:ext cx="42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1. An import</a:t>
              </a:r>
              <a:endParaRPr lang="en-US" altLang="en-US"/>
            </a:p>
          </p:txBody>
        </p:sp>
        <p:sp>
          <p:nvSpPr>
            <p:cNvPr id="35931" name="Rectangle 115"/>
            <p:cNvSpPr>
              <a:spLocks noChangeArrowheads="1"/>
            </p:cNvSpPr>
            <p:nvPr/>
          </p:nvSpPr>
          <p:spPr bwMode="auto">
            <a:xfrm>
              <a:off x="4337" y="2894"/>
              <a:ext cx="5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quota increases</a:t>
              </a:r>
              <a:endParaRPr lang="en-US" altLang="en-US"/>
            </a:p>
          </p:txBody>
        </p:sp>
        <p:sp>
          <p:nvSpPr>
            <p:cNvPr id="35932" name="Rectangle 116"/>
            <p:cNvSpPr>
              <a:spLocks noChangeArrowheads="1"/>
            </p:cNvSpPr>
            <p:nvPr/>
          </p:nvSpPr>
          <p:spPr bwMode="auto">
            <a:xfrm>
              <a:off x="4337" y="2990"/>
              <a:ext cx="5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>
                  <a:solidFill>
                    <a:srgbClr val="000000"/>
                  </a:solidFill>
                  <a:latin typeface="Arial" panose="020B0604020202020204" pitchFamily="34" charset="0"/>
                </a:rPr>
                <a:t>the demand for</a:t>
              </a:r>
              <a:endParaRPr lang="en-US" altLang="en-US"/>
            </a:p>
          </p:txBody>
        </p:sp>
        <p:sp>
          <p:nvSpPr>
            <p:cNvPr id="35933" name="Rectangle 117"/>
            <p:cNvSpPr>
              <a:spLocks noChangeArrowheads="1"/>
            </p:cNvSpPr>
            <p:nvPr/>
          </p:nvSpPr>
          <p:spPr bwMode="auto">
            <a:xfrm>
              <a:off x="4337" y="3086"/>
              <a:ext cx="80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000" dirty="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omestic currency </a:t>
              </a:r>
              <a:r>
                <a:rPr lang="en-US" altLang="en-US" sz="1000" dirty="0">
                  <a:solidFill>
                    <a:srgbClr val="000000"/>
                  </a:solidFill>
                  <a:latin typeface="Arial" panose="020B0604020202020204" pitchFamily="34" charset="0"/>
                </a:rPr>
                <a:t>. . . 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992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</a:t>
            </a:r>
            <a:r>
              <a:rPr lang="en-US" dirty="0" smtClean="0"/>
              <a:t>Instability </a:t>
            </a:r>
            <a:r>
              <a:rPr lang="en-US" dirty="0"/>
              <a:t>and </a:t>
            </a:r>
            <a:r>
              <a:rPr lang="en-US" dirty="0" smtClean="0"/>
              <a:t>Capital </a:t>
            </a:r>
            <a:r>
              <a:rPr lang="en-US" dirty="0"/>
              <a:t>F</a:t>
            </a:r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increase</a:t>
            </a:r>
            <a:r>
              <a:rPr lang="en-US" dirty="0" smtClean="0"/>
              <a:t> in political instability is likely to cause an </a:t>
            </a:r>
            <a:r>
              <a:rPr lang="en-US" i="1" dirty="0" smtClean="0"/>
              <a:t>increase</a:t>
            </a:r>
            <a:r>
              <a:rPr lang="en-US" dirty="0" smtClean="0"/>
              <a:t> in net capital outflow (also called </a:t>
            </a:r>
            <a:r>
              <a:rPr lang="en-US" dirty="0" smtClean="0">
                <a:solidFill>
                  <a:srgbClr val="0070C0"/>
                </a:solidFill>
              </a:rPr>
              <a:t>capital flight</a:t>
            </a:r>
            <a:r>
              <a:rPr lang="en-US" dirty="0" smtClean="0"/>
              <a:t>, when the outflow is large), assuming all the other factors that affect </a:t>
            </a:r>
            <a:r>
              <a:rPr lang="en-US" i="1" dirty="0" smtClean="0"/>
              <a:t>NCO</a:t>
            </a:r>
            <a:r>
              <a:rPr lang="en-US" dirty="0" smtClean="0"/>
              <a:t> are unchanged.</a:t>
            </a:r>
          </a:p>
          <a:p>
            <a:r>
              <a:rPr lang="en-US" dirty="0" smtClean="0"/>
              <a:t>This will shift the </a:t>
            </a:r>
            <a:r>
              <a:rPr lang="en-US" i="1" dirty="0" smtClean="0"/>
              <a:t>NCO</a:t>
            </a:r>
            <a:r>
              <a:rPr lang="en-US" dirty="0" smtClean="0"/>
              <a:t> curve to the </a:t>
            </a:r>
            <a:r>
              <a:rPr lang="en-US" i="1" dirty="0" smtClean="0"/>
              <a:t>right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two main sources of the demand for loanable funds are investment (</a:t>
            </a:r>
            <a:r>
              <a:rPr lang="en-US" i="1" dirty="0" smtClean="0"/>
              <a:t>I</a:t>
            </a:r>
            <a:r>
              <a:rPr lang="en-US" dirty="0" smtClean="0"/>
              <a:t>) and net capital outflow (</a:t>
            </a:r>
            <a:r>
              <a:rPr lang="en-US" i="1" dirty="0" smtClean="0"/>
              <a:t>NCO</a:t>
            </a:r>
            <a:r>
              <a:rPr lang="en-US" dirty="0" smtClean="0"/>
              <a:t>), the demand for loanable funds will shift </a:t>
            </a:r>
            <a:r>
              <a:rPr lang="en-US" i="1" dirty="0" smtClean="0"/>
              <a:t>right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 dirty="0"/>
              <a:t>Political Instability and Capital Flight</a:t>
            </a:r>
            <a:endParaRPr lang="en-US" altLang="en-US" sz="2800" dirty="0"/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F3F6F9"/>
          </a:solidFill>
          <a:ln w="1206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F2F4F8"/>
          </a:solidFill>
          <a:ln w="1095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F1F4F7"/>
          </a:solidFill>
          <a:ln w="984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F0F2F5"/>
          </a:solidFill>
          <a:ln w="873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EF1F4"/>
          </a:solidFill>
          <a:ln w="762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DEFF3"/>
          </a:solidFill>
          <a:ln w="650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BEEF2"/>
          </a:solidFill>
          <a:ln w="539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2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AECF1"/>
          </a:solidFill>
          <a:ln w="444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Rectangle 13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6" name="Rectangle 14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7" name="Rectangle 15"/>
          <p:cNvSpPr>
            <a:spLocks noChangeArrowheads="1"/>
          </p:cNvSpPr>
          <p:nvPr/>
        </p:nvSpPr>
        <p:spPr bwMode="auto">
          <a:xfrm>
            <a:off x="3392489" y="1450975"/>
            <a:ext cx="2644775" cy="193675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8" name="Rectangle 16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F3F6F9"/>
          </a:solidFill>
          <a:ln w="1206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9" name="Rectangle 17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F2F4F8"/>
          </a:solidFill>
          <a:ln w="1095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0" name="Rectangle 18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F1F4F7"/>
          </a:solidFill>
          <a:ln w="984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1" name="Rectangle 19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F0F2F5"/>
          </a:solidFill>
          <a:ln w="873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2" name="Rectangle 20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EF1F4"/>
          </a:solidFill>
          <a:ln w="762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3" name="Rectangle 21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DEFF3"/>
          </a:solidFill>
          <a:ln w="650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4" name="Rectangle 22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BEEF2"/>
          </a:solidFill>
          <a:ln w="539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5" name="Rectangle 23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AECF1"/>
          </a:solidFill>
          <a:ln w="444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6" name="Rectangle 24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7" name="Rectangle 25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8" name="Rectangle 26"/>
          <p:cNvSpPr>
            <a:spLocks noChangeArrowheads="1"/>
          </p:cNvSpPr>
          <p:nvPr/>
        </p:nvSpPr>
        <p:spPr bwMode="auto">
          <a:xfrm>
            <a:off x="6791326" y="1450975"/>
            <a:ext cx="2644775" cy="193675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Rectangle 27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F3F6F9"/>
          </a:solidFill>
          <a:ln w="1206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Rectangle 28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F2F4F8"/>
          </a:solidFill>
          <a:ln w="1095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1" name="Rectangle 29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F1F4F7"/>
          </a:solidFill>
          <a:ln w="984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2" name="Rectangle 30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F0F2F5"/>
          </a:solidFill>
          <a:ln w="873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Rectangle 31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EF1F4"/>
          </a:solidFill>
          <a:ln w="762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4" name="Rectangle 32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DEFF3"/>
          </a:solidFill>
          <a:ln w="650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5" name="Rectangle 33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BEEF2"/>
          </a:solidFill>
          <a:ln w="539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6" name="Rectangle 34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AECF1"/>
          </a:solidFill>
          <a:ln w="444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7" name="Rectangle 35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8" name="Rectangle 36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9" name="Rectangle 37"/>
          <p:cNvSpPr>
            <a:spLocks noChangeArrowheads="1"/>
          </p:cNvSpPr>
          <p:nvPr/>
        </p:nvSpPr>
        <p:spPr bwMode="auto">
          <a:xfrm>
            <a:off x="6802439" y="4043364"/>
            <a:ext cx="2644775" cy="1957387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20" name="Rectangle 38"/>
          <p:cNvSpPr>
            <a:spLocks noChangeArrowheads="1"/>
          </p:cNvSpPr>
          <p:nvPr/>
        </p:nvSpPr>
        <p:spPr bwMode="auto">
          <a:xfrm>
            <a:off x="6726239" y="3989388"/>
            <a:ext cx="2687637" cy="1979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21" name="Rectangle 39"/>
          <p:cNvSpPr>
            <a:spLocks noChangeArrowheads="1"/>
          </p:cNvSpPr>
          <p:nvPr/>
        </p:nvSpPr>
        <p:spPr bwMode="auto">
          <a:xfrm>
            <a:off x="3327400" y="1374776"/>
            <a:ext cx="2687638" cy="1979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22" name="Rectangle 40"/>
          <p:cNvSpPr>
            <a:spLocks noChangeArrowheads="1"/>
          </p:cNvSpPr>
          <p:nvPr/>
        </p:nvSpPr>
        <p:spPr bwMode="auto">
          <a:xfrm>
            <a:off x="6726239" y="1374776"/>
            <a:ext cx="2687637" cy="1979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23" name="Line 41"/>
          <p:cNvSpPr>
            <a:spLocks noChangeShapeType="1"/>
          </p:cNvSpPr>
          <p:nvPr/>
        </p:nvSpPr>
        <p:spPr bwMode="auto">
          <a:xfrm>
            <a:off x="3349625" y="2501900"/>
            <a:ext cx="3201988" cy="1588"/>
          </a:xfrm>
          <a:prstGeom prst="line">
            <a:avLst/>
          </a:prstGeom>
          <a:noFill/>
          <a:ln w="11113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4" name="Line 42"/>
          <p:cNvSpPr>
            <a:spLocks noChangeShapeType="1"/>
          </p:cNvSpPr>
          <p:nvPr/>
        </p:nvSpPr>
        <p:spPr bwMode="auto">
          <a:xfrm flipH="1" flipV="1">
            <a:off x="7413625" y="1462088"/>
            <a:ext cx="928688" cy="1782762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Line 43"/>
          <p:cNvSpPr>
            <a:spLocks noChangeShapeType="1"/>
          </p:cNvSpPr>
          <p:nvPr/>
        </p:nvSpPr>
        <p:spPr bwMode="auto">
          <a:xfrm flipV="1">
            <a:off x="3895726" y="1658939"/>
            <a:ext cx="1223963" cy="1608137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6" name="Line 44"/>
          <p:cNvSpPr>
            <a:spLocks noChangeShapeType="1"/>
          </p:cNvSpPr>
          <p:nvPr/>
        </p:nvSpPr>
        <p:spPr bwMode="auto">
          <a:xfrm flipH="1" flipV="1">
            <a:off x="3698875" y="1987550"/>
            <a:ext cx="1671638" cy="110490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Freeform 45"/>
          <p:cNvSpPr>
            <a:spLocks/>
          </p:cNvSpPr>
          <p:nvPr/>
        </p:nvSpPr>
        <p:spPr bwMode="auto">
          <a:xfrm>
            <a:off x="6737350" y="2501900"/>
            <a:ext cx="1212850" cy="1574800"/>
          </a:xfrm>
          <a:custGeom>
            <a:avLst/>
            <a:gdLst>
              <a:gd name="T0" fmla="*/ 0 w 764"/>
              <a:gd name="T1" fmla="*/ 0 h 992"/>
              <a:gd name="T2" fmla="*/ 1212850 w 764"/>
              <a:gd name="T3" fmla="*/ 0 h 992"/>
              <a:gd name="T4" fmla="*/ 1212850 w 764"/>
              <a:gd name="T5" fmla="*/ 1574800 h 9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4" h="992">
                <a:moveTo>
                  <a:pt x="0" y="0"/>
                </a:moveTo>
                <a:lnTo>
                  <a:pt x="764" y="0"/>
                </a:lnTo>
                <a:lnTo>
                  <a:pt x="764" y="992"/>
                </a:lnTo>
              </a:path>
            </a:pathLst>
          </a:custGeom>
          <a:noFill/>
          <a:ln w="11113" cap="flat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Line 46"/>
          <p:cNvSpPr>
            <a:spLocks noChangeShapeType="1"/>
          </p:cNvSpPr>
          <p:nvPr/>
        </p:nvSpPr>
        <p:spPr bwMode="auto">
          <a:xfrm flipH="1" flipV="1">
            <a:off x="7162800" y="4481513"/>
            <a:ext cx="1682750" cy="1103312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 flipV="1">
            <a:off x="3240089" y="2228850"/>
            <a:ext cx="1587" cy="2174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0" name="Oval 48"/>
          <p:cNvSpPr>
            <a:spLocks noChangeArrowheads="1"/>
          </p:cNvSpPr>
          <p:nvPr/>
        </p:nvSpPr>
        <p:spPr bwMode="auto">
          <a:xfrm>
            <a:off x="7916864" y="2457450"/>
            <a:ext cx="65087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31" name="Line 49"/>
          <p:cNvSpPr>
            <a:spLocks noChangeShapeType="1"/>
          </p:cNvSpPr>
          <p:nvPr/>
        </p:nvSpPr>
        <p:spPr bwMode="auto">
          <a:xfrm flipV="1">
            <a:off x="7950200" y="4108450"/>
            <a:ext cx="1588" cy="186055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4846638" y="2676525"/>
            <a:ext cx="677862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7708900" y="1889125"/>
            <a:ext cx="268288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Freeform 52"/>
          <p:cNvSpPr>
            <a:spLocks/>
          </p:cNvSpPr>
          <p:nvPr/>
        </p:nvSpPr>
        <p:spPr bwMode="auto">
          <a:xfrm>
            <a:off x="6726239" y="3989388"/>
            <a:ext cx="2687637" cy="1979612"/>
          </a:xfrm>
          <a:custGeom>
            <a:avLst/>
            <a:gdLst>
              <a:gd name="T0" fmla="*/ 0 w 1693"/>
              <a:gd name="T1" fmla="*/ 0 h 1247"/>
              <a:gd name="T2" fmla="*/ 0 w 1693"/>
              <a:gd name="T3" fmla="*/ 1979612 h 1247"/>
              <a:gd name="T4" fmla="*/ 2687637 w 1693"/>
              <a:gd name="T5" fmla="*/ 1979612 h 12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93" h="1247">
                <a:moveTo>
                  <a:pt x="0" y="0"/>
                </a:moveTo>
                <a:lnTo>
                  <a:pt x="0" y="1247"/>
                </a:lnTo>
                <a:lnTo>
                  <a:pt x="1693" y="124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3" name="Line 53"/>
          <p:cNvSpPr>
            <a:spLocks noChangeShapeType="1"/>
          </p:cNvSpPr>
          <p:nvPr/>
        </p:nvSpPr>
        <p:spPr bwMode="auto">
          <a:xfrm flipV="1">
            <a:off x="7981950" y="4421188"/>
            <a:ext cx="141288" cy="4762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Freeform 54"/>
          <p:cNvSpPr>
            <a:spLocks/>
          </p:cNvSpPr>
          <p:nvPr/>
        </p:nvSpPr>
        <p:spPr bwMode="auto">
          <a:xfrm>
            <a:off x="3327400" y="1374776"/>
            <a:ext cx="2687638" cy="1979613"/>
          </a:xfrm>
          <a:custGeom>
            <a:avLst/>
            <a:gdLst>
              <a:gd name="T0" fmla="*/ 0 w 1693"/>
              <a:gd name="T1" fmla="*/ 0 h 1247"/>
              <a:gd name="T2" fmla="*/ 0 w 1693"/>
              <a:gd name="T3" fmla="*/ 1979613 h 1247"/>
              <a:gd name="T4" fmla="*/ 2687638 w 1693"/>
              <a:gd name="T5" fmla="*/ 1979613 h 12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93" h="1247">
                <a:moveTo>
                  <a:pt x="0" y="0"/>
                </a:moveTo>
                <a:lnTo>
                  <a:pt x="0" y="1247"/>
                </a:lnTo>
                <a:lnTo>
                  <a:pt x="1693" y="124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7" name="Freeform 55"/>
          <p:cNvSpPr>
            <a:spLocks/>
          </p:cNvSpPr>
          <p:nvPr/>
        </p:nvSpPr>
        <p:spPr bwMode="auto">
          <a:xfrm>
            <a:off x="6726239" y="1374776"/>
            <a:ext cx="2687637" cy="1979613"/>
          </a:xfrm>
          <a:custGeom>
            <a:avLst/>
            <a:gdLst>
              <a:gd name="T0" fmla="*/ 0 w 1693"/>
              <a:gd name="T1" fmla="*/ 0 h 1247"/>
              <a:gd name="T2" fmla="*/ 0 w 1693"/>
              <a:gd name="T3" fmla="*/ 1979613 h 1247"/>
              <a:gd name="T4" fmla="*/ 2687637 w 1693"/>
              <a:gd name="T5" fmla="*/ 1979613 h 12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93" h="1247">
                <a:moveTo>
                  <a:pt x="0" y="0"/>
                </a:moveTo>
                <a:lnTo>
                  <a:pt x="0" y="1247"/>
                </a:lnTo>
                <a:lnTo>
                  <a:pt x="1693" y="124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8" name="Oval 56"/>
          <p:cNvSpPr>
            <a:spLocks noChangeArrowheads="1"/>
          </p:cNvSpPr>
          <p:nvPr/>
        </p:nvSpPr>
        <p:spPr bwMode="auto">
          <a:xfrm>
            <a:off x="4452939" y="2457450"/>
            <a:ext cx="65087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 flipH="1">
            <a:off x="6635751" y="5005388"/>
            <a:ext cx="3175" cy="150812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0" name="Rectangle 58"/>
          <p:cNvSpPr>
            <a:spLocks noChangeArrowheads="1"/>
          </p:cNvSpPr>
          <p:nvPr/>
        </p:nvSpPr>
        <p:spPr bwMode="auto">
          <a:xfrm>
            <a:off x="3419475" y="1104901"/>
            <a:ext cx="195566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 dirty="0">
                <a:solidFill>
                  <a:srgbClr val="000000"/>
                </a:solidFill>
                <a:latin typeface="Arial" panose="020B0604020202020204" pitchFamily="34" charset="0"/>
              </a:rPr>
              <a:t>(a) The Market for Loanable </a:t>
            </a:r>
            <a:r>
              <a:rPr lang="en-US" altLang="en-US" sz="9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Funds</a:t>
            </a:r>
            <a:endParaRPr lang="en-US" altLang="en-US" dirty="0"/>
          </a:p>
        </p:txBody>
      </p:sp>
      <p:sp>
        <p:nvSpPr>
          <p:cNvPr id="42041" name="Rectangle 59"/>
          <p:cNvSpPr>
            <a:spLocks noChangeArrowheads="1"/>
          </p:cNvSpPr>
          <p:nvPr/>
        </p:nvSpPr>
        <p:spPr bwMode="auto">
          <a:xfrm>
            <a:off x="7178676" y="1104901"/>
            <a:ext cx="124393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 dirty="0">
                <a:solidFill>
                  <a:srgbClr val="000000"/>
                </a:solidFill>
                <a:latin typeface="Arial" panose="020B0604020202020204" pitchFamily="34" charset="0"/>
              </a:rPr>
              <a:t>(b) </a:t>
            </a:r>
            <a:r>
              <a:rPr lang="en-US" altLang="en-US" sz="9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Net </a:t>
            </a:r>
            <a:r>
              <a:rPr lang="en-US" altLang="en-US" sz="900" b="1" dirty="0">
                <a:solidFill>
                  <a:srgbClr val="000000"/>
                </a:solidFill>
                <a:latin typeface="Arial" panose="020B0604020202020204" pitchFamily="34" charset="0"/>
              </a:rPr>
              <a:t>Capital Outflow</a:t>
            </a:r>
            <a:endParaRPr lang="en-US" altLang="en-US" dirty="0"/>
          </a:p>
        </p:txBody>
      </p:sp>
      <p:sp>
        <p:nvSpPr>
          <p:cNvPr id="42042" name="Rectangle 60"/>
          <p:cNvSpPr>
            <a:spLocks noChangeArrowheads="1"/>
          </p:cNvSpPr>
          <p:nvPr/>
        </p:nvSpPr>
        <p:spPr bwMode="auto">
          <a:xfrm>
            <a:off x="3011488" y="1363664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42043" name="Rectangle 61"/>
          <p:cNvSpPr>
            <a:spLocks noChangeArrowheads="1"/>
          </p:cNvSpPr>
          <p:nvPr/>
        </p:nvSpPr>
        <p:spPr bwMode="auto">
          <a:xfrm>
            <a:off x="2836864" y="1508126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42044" name="Rectangle 62"/>
          <p:cNvSpPr>
            <a:spLocks noChangeArrowheads="1"/>
          </p:cNvSpPr>
          <p:nvPr/>
        </p:nvSpPr>
        <p:spPr bwMode="auto">
          <a:xfrm>
            <a:off x="3005138" y="1654176"/>
            <a:ext cx="25006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42045" name="Rectangle 63"/>
          <p:cNvSpPr>
            <a:spLocks noChangeArrowheads="1"/>
          </p:cNvSpPr>
          <p:nvPr/>
        </p:nvSpPr>
        <p:spPr bwMode="auto">
          <a:xfrm>
            <a:off x="6410325" y="1363664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42046" name="Rectangle 64"/>
          <p:cNvSpPr>
            <a:spLocks noChangeArrowheads="1"/>
          </p:cNvSpPr>
          <p:nvPr/>
        </p:nvSpPr>
        <p:spPr bwMode="auto">
          <a:xfrm>
            <a:off x="6234114" y="1508126"/>
            <a:ext cx="41678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/>
          </a:p>
        </p:txBody>
      </p:sp>
      <p:sp>
        <p:nvSpPr>
          <p:cNvPr id="42047" name="Rectangle 65"/>
          <p:cNvSpPr>
            <a:spLocks noChangeArrowheads="1"/>
          </p:cNvSpPr>
          <p:nvPr/>
        </p:nvSpPr>
        <p:spPr bwMode="auto">
          <a:xfrm>
            <a:off x="6402388" y="1654176"/>
            <a:ext cx="25006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42048" name="Rectangle 66"/>
          <p:cNvSpPr>
            <a:spLocks noChangeArrowheads="1"/>
          </p:cNvSpPr>
          <p:nvPr/>
        </p:nvSpPr>
        <p:spPr bwMode="auto">
          <a:xfrm>
            <a:off x="6767514" y="6418264"/>
            <a:ext cx="254556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(c) The Market for Foreign-Currency Exchange</a:t>
            </a:r>
            <a:endParaRPr lang="en-US" altLang="en-US"/>
          </a:p>
        </p:txBody>
      </p:sp>
      <p:sp>
        <p:nvSpPr>
          <p:cNvPr id="42049" name="Rectangle 67"/>
          <p:cNvSpPr>
            <a:spLocks noChangeArrowheads="1"/>
          </p:cNvSpPr>
          <p:nvPr/>
        </p:nvSpPr>
        <p:spPr bwMode="auto">
          <a:xfrm>
            <a:off x="8782051" y="6021389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42050" name="Rectangle 68"/>
          <p:cNvSpPr>
            <a:spLocks noChangeArrowheads="1"/>
          </p:cNvSpPr>
          <p:nvPr/>
        </p:nvSpPr>
        <p:spPr bwMode="auto">
          <a:xfrm>
            <a:off x="8380414" y="6167439"/>
            <a:ext cx="103874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Domestic currency</a:t>
            </a:r>
            <a:endParaRPr lang="en-US" altLang="en-US" dirty="0"/>
          </a:p>
        </p:txBody>
      </p:sp>
      <p:sp>
        <p:nvSpPr>
          <p:cNvPr id="42051" name="Rectangle 69"/>
          <p:cNvSpPr>
            <a:spLocks noChangeArrowheads="1"/>
          </p:cNvSpPr>
          <p:nvPr/>
        </p:nvSpPr>
        <p:spPr bwMode="auto">
          <a:xfrm>
            <a:off x="5378451" y="3403601"/>
            <a:ext cx="6091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/>
          </a:p>
        </p:txBody>
      </p:sp>
      <p:sp>
        <p:nvSpPr>
          <p:cNvPr id="42052" name="Rectangle 70"/>
          <p:cNvSpPr>
            <a:spLocks noChangeArrowheads="1"/>
          </p:cNvSpPr>
          <p:nvPr/>
        </p:nvSpPr>
        <p:spPr bwMode="auto">
          <a:xfrm>
            <a:off x="5100638" y="3549651"/>
            <a:ext cx="88485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/>
          </a:p>
        </p:txBody>
      </p:sp>
      <p:sp>
        <p:nvSpPr>
          <p:cNvPr id="42053" name="Rectangle 71"/>
          <p:cNvSpPr>
            <a:spLocks noChangeArrowheads="1"/>
          </p:cNvSpPr>
          <p:nvPr/>
        </p:nvSpPr>
        <p:spPr bwMode="auto">
          <a:xfrm>
            <a:off x="8789989" y="3403601"/>
            <a:ext cx="60272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Net Capital</a:t>
            </a:r>
            <a:endParaRPr lang="en-US" altLang="en-US"/>
          </a:p>
        </p:txBody>
      </p:sp>
      <p:sp>
        <p:nvSpPr>
          <p:cNvPr id="42054" name="Rectangle 72"/>
          <p:cNvSpPr>
            <a:spLocks noChangeArrowheads="1"/>
          </p:cNvSpPr>
          <p:nvPr/>
        </p:nvSpPr>
        <p:spPr bwMode="auto">
          <a:xfrm>
            <a:off x="8964614" y="3549651"/>
            <a:ext cx="4296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Outflow</a:t>
            </a:r>
            <a:endParaRPr lang="en-US" altLang="en-US"/>
          </a:p>
        </p:txBody>
      </p:sp>
      <p:sp>
        <p:nvSpPr>
          <p:cNvPr id="42055" name="Rectangle 73"/>
          <p:cNvSpPr>
            <a:spLocks noChangeArrowheads="1"/>
          </p:cNvSpPr>
          <p:nvPr/>
        </p:nvSpPr>
        <p:spPr bwMode="auto">
          <a:xfrm>
            <a:off x="6424613" y="3983039"/>
            <a:ext cx="2436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/>
          </a:p>
        </p:txBody>
      </p:sp>
      <p:sp>
        <p:nvSpPr>
          <p:cNvPr id="42056" name="Rectangle 74"/>
          <p:cNvSpPr>
            <a:spLocks noChangeArrowheads="1"/>
          </p:cNvSpPr>
          <p:nvPr/>
        </p:nvSpPr>
        <p:spPr bwMode="auto">
          <a:xfrm>
            <a:off x="6118226" y="4129089"/>
            <a:ext cx="54502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Exchange</a:t>
            </a:r>
            <a:endParaRPr lang="en-US" altLang="en-US"/>
          </a:p>
        </p:txBody>
      </p:sp>
      <p:sp>
        <p:nvSpPr>
          <p:cNvPr id="42057" name="Rectangle 75"/>
          <p:cNvSpPr>
            <a:spLocks noChangeArrowheads="1"/>
          </p:cNvSpPr>
          <p:nvPr/>
        </p:nvSpPr>
        <p:spPr bwMode="auto">
          <a:xfrm>
            <a:off x="6416675" y="4275139"/>
            <a:ext cx="25006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/>
          </a:p>
        </p:txBody>
      </p:sp>
      <p:sp>
        <p:nvSpPr>
          <p:cNvPr id="42058" name="Rectangle 76"/>
          <p:cNvSpPr>
            <a:spLocks noChangeArrowheads="1"/>
          </p:cNvSpPr>
          <p:nvPr/>
        </p:nvSpPr>
        <p:spPr bwMode="auto">
          <a:xfrm>
            <a:off x="3171825" y="2452689"/>
            <a:ext cx="817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i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900" baseline="-250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42059" name="Rectangle 77"/>
          <p:cNvSpPr>
            <a:spLocks noChangeArrowheads="1"/>
          </p:cNvSpPr>
          <p:nvPr/>
        </p:nvSpPr>
        <p:spPr bwMode="auto">
          <a:xfrm>
            <a:off x="6562725" y="2452689"/>
            <a:ext cx="8175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i="1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900" baseline="-250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42060" name="Rectangle 78"/>
          <p:cNvSpPr>
            <a:spLocks noChangeArrowheads="1"/>
          </p:cNvSpPr>
          <p:nvPr/>
        </p:nvSpPr>
        <p:spPr bwMode="auto">
          <a:xfrm>
            <a:off x="5407025" y="3063876"/>
            <a:ext cx="12663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i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900" baseline="-250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/>
          </a:p>
        </p:txBody>
      </p:sp>
      <p:grpSp>
        <p:nvGrpSpPr>
          <p:cNvPr id="92239" name="Group 79"/>
          <p:cNvGrpSpPr>
            <a:grpSpLocks/>
          </p:cNvGrpSpPr>
          <p:nvPr/>
        </p:nvGrpSpPr>
        <p:grpSpPr bwMode="auto">
          <a:xfrm>
            <a:off x="4037012" y="1604963"/>
            <a:ext cx="1831974" cy="1219199"/>
            <a:chOff x="1583" y="1011"/>
            <a:chExt cx="1154" cy="768"/>
          </a:xfrm>
        </p:grpSpPr>
        <p:sp>
          <p:nvSpPr>
            <p:cNvPr id="42124" name="Line 80"/>
            <p:cNvSpPr>
              <a:spLocks noChangeShapeType="1"/>
            </p:cNvSpPr>
            <p:nvPr/>
          </p:nvSpPr>
          <p:spPr bwMode="auto">
            <a:xfrm flipH="1" flipV="1">
              <a:off x="1583" y="1011"/>
              <a:ext cx="1060" cy="696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5" name="Rectangle 81"/>
            <p:cNvSpPr>
              <a:spLocks noChangeArrowheads="1"/>
            </p:cNvSpPr>
            <p:nvPr/>
          </p:nvSpPr>
          <p:spPr bwMode="auto">
            <a:xfrm>
              <a:off x="2657" y="1692"/>
              <a:ext cx="8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9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42062" name="Group 82"/>
          <p:cNvGrpSpPr>
            <a:grpSpLocks/>
          </p:cNvGrpSpPr>
          <p:nvPr/>
        </p:nvGrpSpPr>
        <p:grpSpPr bwMode="auto">
          <a:xfrm>
            <a:off x="6523038" y="4875213"/>
            <a:ext cx="1458912" cy="152400"/>
            <a:chOff x="3149" y="3071"/>
            <a:chExt cx="919" cy="96"/>
          </a:xfrm>
        </p:grpSpPr>
        <p:sp>
          <p:nvSpPr>
            <p:cNvPr id="42120" name="Line 83"/>
            <p:cNvSpPr>
              <a:spLocks noChangeShapeType="1"/>
            </p:cNvSpPr>
            <p:nvPr/>
          </p:nvSpPr>
          <p:spPr bwMode="auto">
            <a:xfrm>
              <a:off x="3284" y="3146"/>
              <a:ext cx="764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21" name="Oval 84"/>
            <p:cNvSpPr>
              <a:spLocks noChangeArrowheads="1"/>
            </p:cNvSpPr>
            <p:nvPr/>
          </p:nvSpPr>
          <p:spPr bwMode="auto">
            <a:xfrm>
              <a:off x="4027" y="3126"/>
              <a:ext cx="41" cy="4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122" name="Rectangle 85"/>
            <p:cNvSpPr>
              <a:spLocks noChangeArrowheads="1"/>
            </p:cNvSpPr>
            <p:nvPr/>
          </p:nvSpPr>
          <p:spPr bwMode="auto">
            <a:xfrm>
              <a:off x="3149" y="3071"/>
              <a:ext cx="4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/>
            </a:p>
          </p:txBody>
        </p:sp>
        <p:sp>
          <p:nvSpPr>
            <p:cNvPr id="42123" name="Freeform 86"/>
            <p:cNvSpPr>
              <a:spLocks/>
            </p:cNvSpPr>
            <p:nvPr/>
          </p:nvSpPr>
          <p:spPr bwMode="auto">
            <a:xfrm>
              <a:off x="3204" y="3118"/>
              <a:ext cx="14" cy="34"/>
            </a:xfrm>
            <a:custGeom>
              <a:avLst/>
              <a:gdLst>
                <a:gd name="T0" fmla="*/ 14 w 14"/>
                <a:gd name="T1" fmla="*/ 0 h 34"/>
                <a:gd name="T2" fmla="*/ 11 w 14"/>
                <a:gd name="T3" fmla="*/ 0 h 34"/>
                <a:gd name="T4" fmla="*/ 7 w 14"/>
                <a:gd name="T5" fmla="*/ 4 h 34"/>
                <a:gd name="T6" fmla="*/ 0 w 14"/>
                <a:gd name="T7" fmla="*/ 9 h 34"/>
                <a:gd name="T8" fmla="*/ 0 w 14"/>
                <a:gd name="T9" fmla="*/ 14 h 34"/>
                <a:gd name="T10" fmla="*/ 4 w 14"/>
                <a:gd name="T11" fmla="*/ 11 h 34"/>
                <a:gd name="T12" fmla="*/ 9 w 14"/>
                <a:gd name="T13" fmla="*/ 9 h 34"/>
                <a:gd name="T14" fmla="*/ 9 w 14"/>
                <a:gd name="T15" fmla="*/ 34 h 34"/>
                <a:gd name="T16" fmla="*/ 14 w 14"/>
                <a:gd name="T17" fmla="*/ 34 h 34"/>
                <a:gd name="T18" fmla="*/ 14 w 14"/>
                <a:gd name="T19" fmla="*/ 2 h 34"/>
                <a:gd name="T20" fmla="*/ 14 w 14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34">
                  <a:moveTo>
                    <a:pt x="14" y="0"/>
                  </a:moveTo>
                  <a:lnTo>
                    <a:pt x="11" y="0"/>
                  </a:lnTo>
                  <a:lnTo>
                    <a:pt x="7" y="4"/>
                  </a:lnTo>
                  <a:lnTo>
                    <a:pt x="0" y="9"/>
                  </a:lnTo>
                  <a:lnTo>
                    <a:pt x="0" y="14"/>
                  </a:lnTo>
                  <a:lnTo>
                    <a:pt x="4" y="11"/>
                  </a:lnTo>
                  <a:lnTo>
                    <a:pt x="9" y="9"/>
                  </a:lnTo>
                  <a:lnTo>
                    <a:pt x="9" y="34"/>
                  </a:lnTo>
                  <a:lnTo>
                    <a:pt x="14" y="34"/>
                  </a:lnTo>
                  <a:lnTo>
                    <a:pt x="14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63" name="Rectangle 87"/>
          <p:cNvSpPr>
            <a:spLocks noChangeArrowheads="1"/>
          </p:cNvSpPr>
          <p:nvPr/>
        </p:nvSpPr>
        <p:spPr bwMode="auto">
          <a:xfrm>
            <a:off x="8874126" y="5535614"/>
            <a:ext cx="43601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</a:rPr>
              <a:t>Demand</a:t>
            </a:r>
            <a:endParaRPr lang="en-US" altLang="en-US"/>
          </a:p>
        </p:txBody>
      </p:sp>
      <p:sp>
        <p:nvSpPr>
          <p:cNvPr id="42064" name="Rectangle 88"/>
          <p:cNvSpPr>
            <a:spLocks noChangeArrowheads="1"/>
          </p:cNvSpPr>
          <p:nvPr/>
        </p:nvSpPr>
        <p:spPr bwMode="auto">
          <a:xfrm>
            <a:off x="7777163" y="4106864"/>
            <a:ext cx="7694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i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en-US" altLang="en-US"/>
          </a:p>
        </p:txBody>
      </p:sp>
      <p:sp>
        <p:nvSpPr>
          <p:cNvPr id="42065" name="Freeform 89"/>
          <p:cNvSpPr>
            <a:spLocks/>
          </p:cNvSpPr>
          <p:nvPr/>
        </p:nvSpPr>
        <p:spPr bwMode="auto">
          <a:xfrm>
            <a:off x="7864476" y="4179888"/>
            <a:ext cx="22225" cy="55562"/>
          </a:xfrm>
          <a:custGeom>
            <a:avLst/>
            <a:gdLst>
              <a:gd name="T0" fmla="*/ 22225 w 14"/>
              <a:gd name="T1" fmla="*/ 0 h 35"/>
              <a:gd name="T2" fmla="*/ 17463 w 14"/>
              <a:gd name="T3" fmla="*/ 0 h 35"/>
              <a:gd name="T4" fmla="*/ 11113 w 14"/>
              <a:gd name="T5" fmla="*/ 7937 h 35"/>
              <a:gd name="T6" fmla="*/ 0 w 14"/>
              <a:gd name="T7" fmla="*/ 15875 h 35"/>
              <a:gd name="T8" fmla="*/ 0 w 14"/>
              <a:gd name="T9" fmla="*/ 22225 h 35"/>
              <a:gd name="T10" fmla="*/ 6350 w 14"/>
              <a:gd name="T11" fmla="*/ 19050 h 35"/>
              <a:gd name="T12" fmla="*/ 14288 w 14"/>
              <a:gd name="T13" fmla="*/ 11112 h 35"/>
              <a:gd name="T14" fmla="*/ 14288 w 14"/>
              <a:gd name="T15" fmla="*/ 55562 h 35"/>
              <a:gd name="T16" fmla="*/ 22225 w 14"/>
              <a:gd name="T17" fmla="*/ 55562 h 35"/>
              <a:gd name="T18" fmla="*/ 22225 w 14"/>
              <a:gd name="T19" fmla="*/ 4762 h 35"/>
              <a:gd name="T20" fmla="*/ 22225 w 14"/>
              <a:gd name="T21" fmla="*/ 0 h 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4" h="35">
                <a:moveTo>
                  <a:pt x="14" y="0"/>
                </a:moveTo>
                <a:lnTo>
                  <a:pt x="11" y="0"/>
                </a:lnTo>
                <a:lnTo>
                  <a:pt x="7" y="5"/>
                </a:lnTo>
                <a:lnTo>
                  <a:pt x="0" y="10"/>
                </a:lnTo>
                <a:lnTo>
                  <a:pt x="0" y="14"/>
                </a:lnTo>
                <a:lnTo>
                  <a:pt x="4" y="12"/>
                </a:lnTo>
                <a:lnTo>
                  <a:pt x="9" y="7"/>
                </a:lnTo>
                <a:lnTo>
                  <a:pt x="9" y="35"/>
                </a:lnTo>
                <a:lnTo>
                  <a:pt x="14" y="35"/>
                </a:lnTo>
                <a:lnTo>
                  <a:pt x="14" y="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50" name="Group 90"/>
          <p:cNvGrpSpPr>
            <a:grpSpLocks/>
          </p:cNvGrpSpPr>
          <p:nvPr/>
        </p:nvGrpSpPr>
        <p:grpSpPr bwMode="auto">
          <a:xfrm>
            <a:off x="8156597" y="4106864"/>
            <a:ext cx="147638" cy="1862137"/>
            <a:chOff x="4178" y="2587"/>
            <a:chExt cx="93" cy="1173"/>
          </a:xfrm>
        </p:grpSpPr>
        <p:sp>
          <p:nvSpPr>
            <p:cNvPr id="42118" name="Line 91"/>
            <p:cNvSpPr>
              <a:spLocks noChangeShapeType="1"/>
            </p:cNvSpPr>
            <p:nvPr/>
          </p:nvSpPr>
          <p:spPr bwMode="auto">
            <a:xfrm flipV="1">
              <a:off x="4178" y="2588"/>
              <a:ext cx="1" cy="1172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9" name="Rectangle 92"/>
            <p:cNvSpPr>
              <a:spLocks noChangeArrowheads="1"/>
            </p:cNvSpPr>
            <p:nvPr/>
          </p:nvSpPr>
          <p:spPr bwMode="auto">
            <a:xfrm>
              <a:off x="4195" y="2587"/>
              <a:ext cx="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r>
                <a:rPr lang="en-US" altLang="en-US" sz="9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</p:grpSp>
      <p:sp>
        <p:nvSpPr>
          <p:cNvPr id="42067" name="Rectangle 93"/>
          <p:cNvSpPr>
            <a:spLocks noChangeArrowheads="1"/>
          </p:cNvSpPr>
          <p:nvPr/>
        </p:nvSpPr>
        <p:spPr bwMode="auto">
          <a:xfrm>
            <a:off x="4943476" y="1504951"/>
            <a:ext cx="35266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</a:rPr>
              <a:t>Supply</a:t>
            </a:r>
            <a:endParaRPr lang="en-US" altLang="en-US"/>
          </a:p>
        </p:txBody>
      </p:sp>
      <p:grpSp>
        <p:nvGrpSpPr>
          <p:cNvPr id="92254" name="Group 94"/>
          <p:cNvGrpSpPr>
            <a:grpSpLocks/>
          </p:cNvGrpSpPr>
          <p:nvPr/>
        </p:nvGrpSpPr>
        <p:grpSpPr bwMode="auto">
          <a:xfrm>
            <a:off x="7829551" y="1462089"/>
            <a:ext cx="1243013" cy="1846263"/>
            <a:chOff x="3972" y="921"/>
            <a:chExt cx="783" cy="1163"/>
          </a:xfrm>
        </p:grpSpPr>
        <p:sp>
          <p:nvSpPr>
            <p:cNvPr id="42116" name="Line 95"/>
            <p:cNvSpPr>
              <a:spLocks noChangeShapeType="1"/>
            </p:cNvSpPr>
            <p:nvPr/>
          </p:nvSpPr>
          <p:spPr bwMode="auto">
            <a:xfrm flipH="1" flipV="1">
              <a:off x="3972" y="921"/>
              <a:ext cx="578" cy="1123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7" name="Rectangle 96"/>
            <p:cNvSpPr>
              <a:spLocks noChangeArrowheads="1"/>
            </p:cNvSpPr>
            <p:nvPr/>
          </p:nvSpPr>
          <p:spPr bwMode="auto">
            <a:xfrm>
              <a:off x="4566" y="1997"/>
              <a:ext cx="18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NCO</a:t>
              </a:r>
              <a:r>
                <a:rPr lang="en-US" altLang="en-US" sz="9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</p:grpSp>
      <p:sp>
        <p:nvSpPr>
          <p:cNvPr id="42069" name="Rectangle 97"/>
          <p:cNvSpPr>
            <a:spLocks noChangeArrowheads="1"/>
          </p:cNvSpPr>
          <p:nvPr/>
        </p:nvSpPr>
        <p:spPr bwMode="auto">
          <a:xfrm>
            <a:off x="8359775" y="3178176"/>
            <a:ext cx="2997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900" i="1">
                <a:solidFill>
                  <a:srgbClr val="000000"/>
                </a:solidFill>
                <a:latin typeface="Arial" panose="020B0604020202020204" pitchFamily="34" charset="0"/>
              </a:rPr>
              <a:t>NCO</a:t>
            </a:r>
            <a:r>
              <a:rPr lang="en-US" altLang="en-US" sz="900" baseline="-250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/>
          </a:p>
        </p:txBody>
      </p:sp>
      <p:grpSp>
        <p:nvGrpSpPr>
          <p:cNvPr id="92258" name="Group 98"/>
          <p:cNvGrpSpPr>
            <a:grpSpLocks/>
          </p:cNvGrpSpPr>
          <p:nvPr/>
        </p:nvGrpSpPr>
        <p:grpSpPr bwMode="auto">
          <a:xfrm>
            <a:off x="7829553" y="1450977"/>
            <a:ext cx="1300163" cy="471488"/>
            <a:chOff x="3972" y="914"/>
            <a:chExt cx="819" cy="297"/>
          </a:xfrm>
        </p:grpSpPr>
        <p:sp>
          <p:nvSpPr>
            <p:cNvPr id="42111" name="Line 99"/>
            <p:cNvSpPr>
              <a:spLocks noChangeShapeType="1"/>
            </p:cNvSpPr>
            <p:nvPr/>
          </p:nvSpPr>
          <p:spPr bwMode="auto">
            <a:xfrm flipV="1">
              <a:off x="3972" y="983"/>
              <a:ext cx="310" cy="18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2" name="Rectangle 100"/>
            <p:cNvSpPr>
              <a:spLocks noChangeArrowheads="1"/>
            </p:cNvSpPr>
            <p:nvPr/>
          </p:nvSpPr>
          <p:spPr bwMode="auto">
            <a:xfrm>
              <a:off x="4268" y="914"/>
              <a:ext cx="523" cy="29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113" name="Rectangle 101"/>
            <p:cNvSpPr>
              <a:spLocks noChangeArrowheads="1"/>
            </p:cNvSpPr>
            <p:nvPr/>
          </p:nvSpPr>
          <p:spPr bwMode="auto">
            <a:xfrm>
              <a:off x="4290" y="936"/>
              <a:ext cx="48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1. An increase </a:t>
              </a:r>
              <a:endParaRPr lang="en-US" altLang="en-US"/>
            </a:p>
          </p:txBody>
        </p:sp>
        <p:sp>
          <p:nvSpPr>
            <p:cNvPr id="42114" name="Rectangle 102"/>
            <p:cNvSpPr>
              <a:spLocks noChangeArrowheads="1"/>
            </p:cNvSpPr>
            <p:nvPr/>
          </p:nvSpPr>
          <p:spPr bwMode="auto">
            <a:xfrm>
              <a:off x="4290" y="1028"/>
              <a:ext cx="40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in net capital</a:t>
              </a:r>
              <a:endParaRPr lang="en-US" altLang="en-US"/>
            </a:p>
          </p:txBody>
        </p:sp>
        <p:sp>
          <p:nvSpPr>
            <p:cNvPr id="42115" name="Rectangle 103"/>
            <p:cNvSpPr>
              <a:spLocks noChangeArrowheads="1"/>
            </p:cNvSpPr>
            <p:nvPr/>
          </p:nvSpPr>
          <p:spPr bwMode="auto">
            <a:xfrm>
              <a:off x="4290" y="1120"/>
              <a:ext cx="3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outflow. . . </a:t>
              </a:r>
              <a:endParaRPr lang="en-US" altLang="en-US"/>
            </a:p>
          </p:txBody>
        </p:sp>
      </p:grpSp>
      <p:grpSp>
        <p:nvGrpSpPr>
          <p:cNvPr id="92264" name="Group 104"/>
          <p:cNvGrpSpPr>
            <a:grpSpLocks/>
          </p:cNvGrpSpPr>
          <p:nvPr/>
        </p:nvGrpSpPr>
        <p:grpSpPr bwMode="auto">
          <a:xfrm>
            <a:off x="2595563" y="2327276"/>
            <a:ext cx="692149" cy="962025"/>
            <a:chOff x="675" y="1466"/>
            <a:chExt cx="436" cy="606"/>
          </a:xfrm>
        </p:grpSpPr>
        <p:sp>
          <p:nvSpPr>
            <p:cNvPr id="42105" name="Line 105"/>
            <p:cNvSpPr>
              <a:spLocks noChangeShapeType="1"/>
            </p:cNvSpPr>
            <p:nvPr/>
          </p:nvSpPr>
          <p:spPr bwMode="auto">
            <a:xfrm flipH="1">
              <a:off x="819" y="1466"/>
              <a:ext cx="241" cy="2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6" name="Rectangle 106"/>
            <p:cNvSpPr>
              <a:spLocks noChangeArrowheads="1"/>
            </p:cNvSpPr>
            <p:nvPr/>
          </p:nvSpPr>
          <p:spPr bwMode="auto">
            <a:xfrm>
              <a:off x="675" y="1693"/>
              <a:ext cx="433" cy="37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107" name="Rectangle 107"/>
            <p:cNvSpPr>
              <a:spLocks noChangeArrowheads="1"/>
            </p:cNvSpPr>
            <p:nvPr/>
          </p:nvSpPr>
          <p:spPr bwMode="auto">
            <a:xfrm>
              <a:off x="703" y="1701"/>
              <a:ext cx="40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3. . . . which </a:t>
              </a:r>
              <a:endParaRPr lang="en-US" altLang="en-US"/>
            </a:p>
          </p:txBody>
        </p:sp>
        <p:sp>
          <p:nvSpPr>
            <p:cNvPr id="42108" name="Rectangle 108"/>
            <p:cNvSpPr>
              <a:spLocks noChangeArrowheads="1"/>
            </p:cNvSpPr>
            <p:nvPr/>
          </p:nvSpPr>
          <p:spPr bwMode="auto">
            <a:xfrm>
              <a:off x="703" y="1793"/>
              <a:ext cx="31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increases</a:t>
              </a:r>
              <a:endParaRPr lang="en-US" altLang="en-US"/>
            </a:p>
          </p:txBody>
        </p:sp>
        <p:sp>
          <p:nvSpPr>
            <p:cNvPr id="42109" name="Rectangle 109"/>
            <p:cNvSpPr>
              <a:spLocks noChangeArrowheads="1"/>
            </p:cNvSpPr>
            <p:nvPr/>
          </p:nvSpPr>
          <p:spPr bwMode="auto">
            <a:xfrm>
              <a:off x="703" y="1885"/>
              <a:ext cx="35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the interest</a:t>
              </a:r>
              <a:endParaRPr lang="en-US" altLang="en-US"/>
            </a:p>
          </p:txBody>
        </p:sp>
        <p:sp>
          <p:nvSpPr>
            <p:cNvPr id="42110" name="Rectangle 110"/>
            <p:cNvSpPr>
              <a:spLocks noChangeArrowheads="1"/>
            </p:cNvSpPr>
            <p:nvPr/>
          </p:nvSpPr>
          <p:spPr bwMode="auto">
            <a:xfrm>
              <a:off x="703" y="1976"/>
              <a:ext cx="145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rate.</a:t>
              </a:r>
              <a:endParaRPr lang="en-US" altLang="en-US"/>
            </a:p>
          </p:txBody>
        </p:sp>
      </p:grpSp>
      <p:grpSp>
        <p:nvGrpSpPr>
          <p:cNvPr id="92271" name="Group 111"/>
          <p:cNvGrpSpPr>
            <a:grpSpLocks/>
          </p:cNvGrpSpPr>
          <p:nvPr/>
        </p:nvGrpSpPr>
        <p:grpSpPr bwMode="auto">
          <a:xfrm>
            <a:off x="3546475" y="2720975"/>
            <a:ext cx="1682750" cy="1016000"/>
            <a:chOff x="1274" y="1714"/>
            <a:chExt cx="1060" cy="640"/>
          </a:xfrm>
        </p:grpSpPr>
        <p:sp>
          <p:nvSpPr>
            <p:cNvPr id="42101" name="Line 112"/>
            <p:cNvSpPr>
              <a:spLocks noChangeShapeType="1"/>
            </p:cNvSpPr>
            <p:nvPr/>
          </p:nvSpPr>
          <p:spPr bwMode="auto">
            <a:xfrm flipH="1">
              <a:off x="2106" y="1714"/>
              <a:ext cx="228" cy="50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2" name="Rectangle 113"/>
            <p:cNvSpPr>
              <a:spLocks noChangeArrowheads="1"/>
            </p:cNvSpPr>
            <p:nvPr/>
          </p:nvSpPr>
          <p:spPr bwMode="auto">
            <a:xfrm>
              <a:off x="1274" y="2161"/>
              <a:ext cx="977" cy="19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103" name="Rectangle 114"/>
            <p:cNvSpPr>
              <a:spLocks noChangeArrowheads="1"/>
            </p:cNvSpPr>
            <p:nvPr/>
          </p:nvSpPr>
          <p:spPr bwMode="auto">
            <a:xfrm>
              <a:off x="1307" y="2169"/>
              <a:ext cx="91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2. . . . increases the demand</a:t>
              </a:r>
              <a:endParaRPr lang="en-US" altLang="en-US"/>
            </a:p>
          </p:txBody>
        </p:sp>
        <p:sp>
          <p:nvSpPr>
            <p:cNvPr id="42104" name="Rectangle 115"/>
            <p:cNvSpPr>
              <a:spLocks noChangeArrowheads="1"/>
            </p:cNvSpPr>
            <p:nvPr/>
          </p:nvSpPr>
          <p:spPr bwMode="auto">
            <a:xfrm>
              <a:off x="1307" y="2261"/>
              <a:ext cx="71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for loanable funds . . . </a:t>
              </a:r>
              <a:endParaRPr lang="en-US" altLang="en-US"/>
            </a:p>
          </p:txBody>
        </p:sp>
      </p:grpSp>
      <p:grpSp>
        <p:nvGrpSpPr>
          <p:cNvPr id="92276" name="Group 116"/>
          <p:cNvGrpSpPr>
            <a:grpSpLocks/>
          </p:cNvGrpSpPr>
          <p:nvPr/>
        </p:nvGrpSpPr>
        <p:grpSpPr bwMode="auto">
          <a:xfrm>
            <a:off x="8059739" y="4262438"/>
            <a:ext cx="1354137" cy="908050"/>
            <a:chOff x="4117" y="2685"/>
            <a:chExt cx="853" cy="572"/>
          </a:xfrm>
        </p:grpSpPr>
        <p:sp>
          <p:nvSpPr>
            <p:cNvPr id="42093" name="Line 117"/>
            <p:cNvSpPr>
              <a:spLocks noChangeShapeType="1"/>
            </p:cNvSpPr>
            <p:nvPr/>
          </p:nvSpPr>
          <p:spPr bwMode="auto">
            <a:xfrm>
              <a:off x="4117" y="2823"/>
              <a:ext cx="199" cy="11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4" name="Rectangle 118"/>
            <p:cNvSpPr>
              <a:spLocks noChangeArrowheads="1"/>
            </p:cNvSpPr>
            <p:nvPr/>
          </p:nvSpPr>
          <p:spPr bwMode="auto">
            <a:xfrm>
              <a:off x="4295" y="2685"/>
              <a:ext cx="675" cy="57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95" name="Rectangle 119"/>
            <p:cNvSpPr>
              <a:spLocks noChangeArrowheads="1"/>
            </p:cNvSpPr>
            <p:nvPr/>
          </p:nvSpPr>
          <p:spPr bwMode="auto">
            <a:xfrm>
              <a:off x="4318" y="2697"/>
              <a:ext cx="46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4. At the same</a:t>
              </a:r>
              <a:endParaRPr lang="en-US" altLang="en-US"/>
            </a:p>
          </p:txBody>
        </p:sp>
        <p:sp>
          <p:nvSpPr>
            <p:cNvPr id="42096" name="Rectangle 120"/>
            <p:cNvSpPr>
              <a:spLocks noChangeArrowheads="1"/>
            </p:cNvSpPr>
            <p:nvPr/>
          </p:nvSpPr>
          <p:spPr bwMode="auto">
            <a:xfrm>
              <a:off x="4318" y="2789"/>
              <a:ext cx="574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time, the increase</a:t>
              </a:r>
              <a:endParaRPr lang="en-US" altLang="en-US"/>
            </a:p>
          </p:txBody>
        </p:sp>
        <p:sp>
          <p:nvSpPr>
            <p:cNvPr id="42097" name="Rectangle 121"/>
            <p:cNvSpPr>
              <a:spLocks noChangeArrowheads="1"/>
            </p:cNvSpPr>
            <p:nvPr/>
          </p:nvSpPr>
          <p:spPr bwMode="auto">
            <a:xfrm>
              <a:off x="4318" y="2880"/>
              <a:ext cx="40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in net capital</a:t>
              </a:r>
              <a:endParaRPr lang="en-US" altLang="en-US"/>
            </a:p>
          </p:txBody>
        </p:sp>
        <p:sp>
          <p:nvSpPr>
            <p:cNvPr id="42098" name="Rectangle 122"/>
            <p:cNvSpPr>
              <a:spLocks noChangeArrowheads="1"/>
            </p:cNvSpPr>
            <p:nvPr/>
          </p:nvSpPr>
          <p:spPr bwMode="auto">
            <a:xfrm>
              <a:off x="4318" y="2972"/>
              <a:ext cx="23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outflow</a:t>
              </a:r>
              <a:endParaRPr lang="en-US" altLang="en-US"/>
            </a:p>
          </p:txBody>
        </p:sp>
        <p:sp>
          <p:nvSpPr>
            <p:cNvPr id="42099" name="Rectangle 123"/>
            <p:cNvSpPr>
              <a:spLocks noChangeArrowheads="1"/>
            </p:cNvSpPr>
            <p:nvPr/>
          </p:nvSpPr>
          <p:spPr bwMode="auto">
            <a:xfrm>
              <a:off x="4318" y="3064"/>
              <a:ext cx="43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increases the</a:t>
              </a:r>
              <a:endParaRPr lang="en-US" altLang="en-US"/>
            </a:p>
          </p:txBody>
        </p:sp>
        <p:sp>
          <p:nvSpPr>
            <p:cNvPr id="42100" name="Rectangle 124"/>
            <p:cNvSpPr>
              <a:spLocks noChangeArrowheads="1"/>
            </p:cNvSpPr>
            <p:nvPr/>
          </p:nvSpPr>
          <p:spPr bwMode="auto">
            <a:xfrm>
              <a:off x="4318" y="3156"/>
              <a:ext cx="6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supply of pesos . . . </a:t>
              </a:r>
              <a:endParaRPr lang="en-US" altLang="en-US"/>
            </a:p>
          </p:txBody>
        </p:sp>
      </p:grpSp>
      <p:grpSp>
        <p:nvGrpSpPr>
          <p:cNvPr id="92285" name="Group 125"/>
          <p:cNvGrpSpPr>
            <a:grpSpLocks/>
          </p:cNvGrpSpPr>
          <p:nvPr/>
        </p:nvGrpSpPr>
        <p:grpSpPr bwMode="auto">
          <a:xfrm>
            <a:off x="5741988" y="5038725"/>
            <a:ext cx="819150" cy="623888"/>
            <a:chOff x="2657" y="3174"/>
            <a:chExt cx="516" cy="393"/>
          </a:xfrm>
        </p:grpSpPr>
        <p:sp>
          <p:nvSpPr>
            <p:cNvPr id="42087" name="Line 126"/>
            <p:cNvSpPr>
              <a:spLocks noChangeShapeType="1"/>
            </p:cNvSpPr>
            <p:nvPr/>
          </p:nvSpPr>
          <p:spPr bwMode="auto">
            <a:xfrm flipV="1">
              <a:off x="3022" y="3195"/>
              <a:ext cx="15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8" name="Rectangle 127"/>
            <p:cNvSpPr>
              <a:spLocks noChangeArrowheads="1"/>
            </p:cNvSpPr>
            <p:nvPr/>
          </p:nvSpPr>
          <p:spPr bwMode="auto">
            <a:xfrm>
              <a:off x="2657" y="3174"/>
              <a:ext cx="434" cy="39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89" name="Rectangle 128"/>
            <p:cNvSpPr>
              <a:spLocks noChangeArrowheads="1"/>
            </p:cNvSpPr>
            <p:nvPr/>
          </p:nvSpPr>
          <p:spPr bwMode="auto">
            <a:xfrm>
              <a:off x="2678" y="3198"/>
              <a:ext cx="40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5. . . . which </a:t>
              </a:r>
              <a:endParaRPr lang="en-US" altLang="en-US"/>
            </a:p>
          </p:txBody>
        </p:sp>
        <p:sp>
          <p:nvSpPr>
            <p:cNvPr id="42090" name="Rectangle 129"/>
            <p:cNvSpPr>
              <a:spLocks noChangeArrowheads="1"/>
            </p:cNvSpPr>
            <p:nvPr/>
          </p:nvSpPr>
          <p:spPr bwMode="auto">
            <a:xfrm>
              <a:off x="2678" y="3290"/>
              <a:ext cx="3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causes the</a:t>
              </a:r>
              <a:endParaRPr lang="en-US" altLang="en-US"/>
            </a:p>
          </p:txBody>
        </p:sp>
        <p:sp>
          <p:nvSpPr>
            <p:cNvPr id="42091" name="Rectangle 130"/>
            <p:cNvSpPr>
              <a:spLocks noChangeArrowheads="1"/>
            </p:cNvSpPr>
            <p:nvPr/>
          </p:nvSpPr>
          <p:spPr bwMode="auto">
            <a:xfrm>
              <a:off x="2678" y="3381"/>
              <a:ext cx="23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peso to</a:t>
              </a:r>
              <a:endParaRPr lang="en-US" altLang="en-US"/>
            </a:p>
          </p:txBody>
        </p:sp>
        <p:sp>
          <p:nvSpPr>
            <p:cNvPr id="42092" name="Rectangle 131"/>
            <p:cNvSpPr>
              <a:spLocks noChangeArrowheads="1"/>
            </p:cNvSpPr>
            <p:nvPr/>
          </p:nvSpPr>
          <p:spPr bwMode="auto">
            <a:xfrm>
              <a:off x="2678" y="3473"/>
              <a:ext cx="35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depreciate.</a:t>
              </a:r>
              <a:endParaRPr lang="en-US" altLang="en-US"/>
            </a:p>
          </p:txBody>
        </p:sp>
      </p:grpSp>
      <p:grpSp>
        <p:nvGrpSpPr>
          <p:cNvPr id="92292" name="Group 132"/>
          <p:cNvGrpSpPr>
            <a:grpSpLocks/>
          </p:cNvGrpSpPr>
          <p:nvPr/>
        </p:nvGrpSpPr>
        <p:grpSpPr bwMode="auto">
          <a:xfrm>
            <a:off x="3171825" y="2025650"/>
            <a:ext cx="5018088" cy="2051050"/>
            <a:chOff x="1038" y="1276"/>
            <a:chExt cx="3161" cy="1292"/>
          </a:xfrm>
        </p:grpSpPr>
        <p:sp>
          <p:nvSpPr>
            <p:cNvPr id="42081" name="Freeform 133"/>
            <p:cNvSpPr>
              <a:spLocks/>
            </p:cNvSpPr>
            <p:nvPr/>
          </p:nvSpPr>
          <p:spPr bwMode="auto">
            <a:xfrm>
              <a:off x="3284" y="1321"/>
              <a:ext cx="894" cy="1247"/>
            </a:xfrm>
            <a:custGeom>
              <a:avLst/>
              <a:gdLst>
                <a:gd name="T0" fmla="*/ 0 w 894"/>
                <a:gd name="T1" fmla="*/ 0 h 1247"/>
                <a:gd name="T2" fmla="*/ 894 w 894"/>
                <a:gd name="T3" fmla="*/ 0 h 1247"/>
                <a:gd name="T4" fmla="*/ 894 w 894"/>
                <a:gd name="T5" fmla="*/ 1247 h 12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94" h="1247">
                  <a:moveTo>
                    <a:pt x="0" y="0"/>
                  </a:moveTo>
                  <a:lnTo>
                    <a:pt x="894" y="0"/>
                  </a:lnTo>
                  <a:lnTo>
                    <a:pt x="894" y="1247"/>
                  </a:lnTo>
                </a:path>
              </a:pathLst>
            </a:custGeom>
            <a:noFill/>
            <a:ln w="11113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2" name="Line 134"/>
            <p:cNvSpPr>
              <a:spLocks noChangeShapeType="1"/>
            </p:cNvSpPr>
            <p:nvPr/>
          </p:nvSpPr>
          <p:spPr bwMode="auto">
            <a:xfrm>
              <a:off x="1150" y="1321"/>
              <a:ext cx="2017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3" name="Rectangle 135"/>
            <p:cNvSpPr>
              <a:spLocks noChangeArrowheads="1"/>
            </p:cNvSpPr>
            <p:nvPr/>
          </p:nvSpPr>
          <p:spPr bwMode="auto">
            <a:xfrm>
              <a:off x="1038" y="1276"/>
              <a:ext cx="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9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42084" name="Rectangle 136"/>
            <p:cNvSpPr>
              <a:spLocks noChangeArrowheads="1"/>
            </p:cNvSpPr>
            <p:nvPr/>
          </p:nvSpPr>
          <p:spPr bwMode="auto">
            <a:xfrm>
              <a:off x="3174" y="1276"/>
              <a:ext cx="5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9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42085" name="Oval 137"/>
            <p:cNvSpPr>
              <a:spLocks noChangeArrowheads="1"/>
            </p:cNvSpPr>
            <p:nvPr/>
          </p:nvSpPr>
          <p:spPr bwMode="auto">
            <a:xfrm>
              <a:off x="2038" y="1300"/>
              <a:ext cx="41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86" name="Oval 138"/>
            <p:cNvSpPr>
              <a:spLocks noChangeArrowheads="1"/>
            </p:cNvSpPr>
            <p:nvPr/>
          </p:nvSpPr>
          <p:spPr bwMode="auto">
            <a:xfrm>
              <a:off x="4158" y="1300"/>
              <a:ext cx="41" cy="4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2299" name="Group 139"/>
          <p:cNvGrpSpPr>
            <a:grpSpLocks/>
          </p:cNvGrpSpPr>
          <p:nvPr/>
        </p:nvGrpSpPr>
        <p:grpSpPr bwMode="auto">
          <a:xfrm>
            <a:off x="6523039" y="5092714"/>
            <a:ext cx="1666875" cy="201613"/>
            <a:chOff x="3149" y="3208"/>
            <a:chExt cx="1050" cy="127"/>
          </a:xfrm>
        </p:grpSpPr>
        <p:sp>
          <p:nvSpPr>
            <p:cNvPr id="42077" name="Line 140"/>
            <p:cNvSpPr>
              <a:spLocks noChangeShapeType="1"/>
            </p:cNvSpPr>
            <p:nvPr/>
          </p:nvSpPr>
          <p:spPr bwMode="auto">
            <a:xfrm>
              <a:off x="3284" y="3229"/>
              <a:ext cx="894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8" name="Oval 141"/>
            <p:cNvSpPr>
              <a:spLocks noChangeArrowheads="1"/>
            </p:cNvSpPr>
            <p:nvPr/>
          </p:nvSpPr>
          <p:spPr bwMode="auto">
            <a:xfrm>
              <a:off x="4158" y="3208"/>
              <a:ext cx="41" cy="4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79" name="Rectangle 142"/>
            <p:cNvSpPr>
              <a:spLocks noChangeArrowheads="1"/>
            </p:cNvSpPr>
            <p:nvPr/>
          </p:nvSpPr>
          <p:spPr bwMode="auto">
            <a:xfrm>
              <a:off x="3149" y="3248"/>
              <a:ext cx="4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900" i="1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/>
            </a:p>
          </p:txBody>
        </p:sp>
        <p:sp>
          <p:nvSpPr>
            <p:cNvPr id="42080" name="Freeform 143"/>
            <p:cNvSpPr>
              <a:spLocks/>
            </p:cNvSpPr>
            <p:nvPr/>
          </p:nvSpPr>
          <p:spPr bwMode="auto">
            <a:xfrm>
              <a:off x="3199" y="3297"/>
              <a:ext cx="25" cy="32"/>
            </a:xfrm>
            <a:custGeom>
              <a:avLst/>
              <a:gdLst>
                <a:gd name="T0" fmla="*/ 7 w 25"/>
                <a:gd name="T1" fmla="*/ 27 h 32"/>
                <a:gd name="T2" fmla="*/ 9 w 25"/>
                <a:gd name="T3" fmla="*/ 25 h 32"/>
                <a:gd name="T4" fmla="*/ 14 w 25"/>
                <a:gd name="T5" fmla="*/ 23 h 32"/>
                <a:gd name="T6" fmla="*/ 23 w 25"/>
                <a:gd name="T7" fmla="*/ 16 h 32"/>
                <a:gd name="T8" fmla="*/ 25 w 25"/>
                <a:gd name="T9" fmla="*/ 11 h 32"/>
                <a:gd name="T10" fmla="*/ 25 w 25"/>
                <a:gd name="T11" fmla="*/ 9 h 32"/>
                <a:gd name="T12" fmla="*/ 25 w 25"/>
                <a:gd name="T13" fmla="*/ 4 h 32"/>
                <a:gd name="T14" fmla="*/ 23 w 25"/>
                <a:gd name="T15" fmla="*/ 2 h 32"/>
                <a:gd name="T16" fmla="*/ 19 w 25"/>
                <a:gd name="T17" fmla="*/ 0 h 32"/>
                <a:gd name="T18" fmla="*/ 14 w 25"/>
                <a:gd name="T19" fmla="*/ 0 h 32"/>
                <a:gd name="T20" fmla="*/ 9 w 25"/>
                <a:gd name="T21" fmla="*/ 0 h 32"/>
                <a:gd name="T22" fmla="*/ 5 w 25"/>
                <a:gd name="T23" fmla="*/ 2 h 32"/>
                <a:gd name="T24" fmla="*/ 3 w 25"/>
                <a:gd name="T25" fmla="*/ 4 h 32"/>
                <a:gd name="T26" fmla="*/ 3 w 25"/>
                <a:gd name="T27" fmla="*/ 9 h 32"/>
                <a:gd name="T28" fmla="*/ 7 w 25"/>
                <a:gd name="T29" fmla="*/ 9 h 32"/>
                <a:gd name="T30" fmla="*/ 9 w 25"/>
                <a:gd name="T31" fmla="*/ 4 h 32"/>
                <a:gd name="T32" fmla="*/ 14 w 25"/>
                <a:gd name="T33" fmla="*/ 2 h 32"/>
                <a:gd name="T34" fmla="*/ 19 w 25"/>
                <a:gd name="T35" fmla="*/ 4 h 32"/>
                <a:gd name="T36" fmla="*/ 21 w 25"/>
                <a:gd name="T37" fmla="*/ 9 h 32"/>
                <a:gd name="T38" fmla="*/ 19 w 25"/>
                <a:gd name="T39" fmla="*/ 14 h 32"/>
                <a:gd name="T40" fmla="*/ 12 w 25"/>
                <a:gd name="T41" fmla="*/ 21 h 32"/>
                <a:gd name="T42" fmla="*/ 5 w 25"/>
                <a:gd name="T43" fmla="*/ 25 h 32"/>
                <a:gd name="T44" fmla="*/ 3 w 25"/>
                <a:gd name="T45" fmla="*/ 30 h 32"/>
                <a:gd name="T46" fmla="*/ 0 w 25"/>
                <a:gd name="T47" fmla="*/ 32 h 32"/>
                <a:gd name="T48" fmla="*/ 25 w 25"/>
                <a:gd name="T49" fmla="*/ 32 h 32"/>
                <a:gd name="T50" fmla="*/ 25 w 25"/>
                <a:gd name="T51" fmla="*/ 27 h 32"/>
                <a:gd name="T52" fmla="*/ 9 w 25"/>
                <a:gd name="T53" fmla="*/ 27 h 32"/>
                <a:gd name="T54" fmla="*/ 7 w 25"/>
                <a:gd name="T55" fmla="*/ 27 h 3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" h="32">
                  <a:moveTo>
                    <a:pt x="7" y="27"/>
                  </a:moveTo>
                  <a:lnTo>
                    <a:pt x="9" y="25"/>
                  </a:lnTo>
                  <a:lnTo>
                    <a:pt x="14" y="23"/>
                  </a:lnTo>
                  <a:lnTo>
                    <a:pt x="23" y="16"/>
                  </a:lnTo>
                  <a:lnTo>
                    <a:pt x="25" y="11"/>
                  </a:lnTo>
                  <a:lnTo>
                    <a:pt x="25" y="9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4"/>
                  </a:lnTo>
                  <a:lnTo>
                    <a:pt x="14" y="2"/>
                  </a:lnTo>
                  <a:lnTo>
                    <a:pt x="19" y="4"/>
                  </a:lnTo>
                  <a:lnTo>
                    <a:pt x="21" y="9"/>
                  </a:lnTo>
                  <a:lnTo>
                    <a:pt x="19" y="14"/>
                  </a:lnTo>
                  <a:lnTo>
                    <a:pt x="12" y="21"/>
                  </a:lnTo>
                  <a:lnTo>
                    <a:pt x="5" y="25"/>
                  </a:lnTo>
                  <a:lnTo>
                    <a:pt x="3" y="30"/>
                  </a:lnTo>
                  <a:lnTo>
                    <a:pt x="0" y="32"/>
                  </a:lnTo>
                  <a:lnTo>
                    <a:pt x="25" y="32"/>
                  </a:lnTo>
                  <a:lnTo>
                    <a:pt x="25" y="27"/>
                  </a:lnTo>
                  <a:lnTo>
                    <a:pt x="9" y="27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19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Things you need to know before you see the rest of this presentation:</a:t>
                </a:r>
              </a:p>
              <a:p>
                <a:endParaRPr lang="en-US" dirty="0" smtClean="0"/>
              </a:p>
              <a:p>
                <a:pPr lvl="1"/>
                <a:r>
                  <a:rPr lang="en-US" dirty="0" smtClean="0"/>
                  <a:t>The </a:t>
                </a:r>
                <a:r>
                  <a:rPr lang="en-US" dirty="0" smtClean="0"/>
                  <a:t>real exchange </a:t>
                </a:r>
                <a:r>
                  <a:rPr lang="en-US" dirty="0" smtClean="0"/>
                  <a:t>rate is the price of domestic products relative to similar foreign products</a:t>
                </a:r>
              </a:p>
              <a:p>
                <a:pPr lvl="2"/>
                <a:r>
                  <a:rPr lang="en-US" dirty="0" smtClean="0"/>
                  <a:t>Calculated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Purchasing-power parity theory of the real exchange rate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2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Predictions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1654"/>
              </p:ext>
            </p:extLst>
          </p:nvPr>
        </p:nvGraphicFramePr>
        <p:xfrm>
          <a:off x="714373" y="2015066"/>
          <a:ext cx="107615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1977257790"/>
                    </a:ext>
                  </a:extLst>
                </a:gridCol>
                <a:gridCol w="1585384">
                  <a:extLst>
                    <a:ext uri="{9D8B030D-6E8A-4147-A177-3AD203B41FA5}">
                      <a16:colId xmlns:a16="http://schemas.microsoft.com/office/drawing/2014/main" val="343221863"/>
                    </a:ext>
                  </a:extLst>
                </a:gridCol>
                <a:gridCol w="1585384">
                  <a:extLst>
                    <a:ext uri="{9D8B030D-6E8A-4147-A177-3AD203B41FA5}">
                      <a16:colId xmlns:a16="http://schemas.microsoft.com/office/drawing/2014/main" val="1470098081"/>
                    </a:ext>
                  </a:extLst>
                </a:gridCol>
                <a:gridCol w="1585384">
                  <a:extLst>
                    <a:ext uri="{9D8B030D-6E8A-4147-A177-3AD203B41FA5}">
                      <a16:colId xmlns:a16="http://schemas.microsoft.com/office/drawing/2014/main" val="1168306848"/>
                    </a:ext>
                  </a:extLst>
                </a:gridCol>
                <a:gridCol w="1585384">
                  <a:extLst>
                    <a:ext uri="{9D8B030D-6E8A-4147-A177-3AD203B41FA5}">
                      <a16:colId xmlns:a16="http://schemas.microsoft.com/office/drawing/2014/main" val="2907523244"/>
                    </a:ext>
                  </a:extLst>
                </a:gridCol>
                <a:gridCol w="1585384">
                  <a:extLst>
                    <a:ext uri="{9D8B030D-6E8A-4147-A177-3AD203B41FA5}">
                      <a16:colId xmlns:a16="http://schemas.microsoft.com/office/drawing/2014/main" val="1425912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Saving (</a:t>
                      </a:r>
                      <a:r>
                        <a:rPr lang="en-US" i="1" dirty="0" smtClean="0"/>
                        <a:t>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Domestic investment (</a:t>
                      </a:r>
                      <a:r>
                        <a:rPr lang="en-US" i="1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 capital outflow (</a:t>
                      </a:r>
                      <a:r>
                        <a:rPr lang="en-US" i="1" dirty="0" smtClean="0"/>
                        <a:t>NCO</a:t>
                      </a:r>
                      <a:r>
                        <a:rPr lang="en-US" dirty="0" smtClean="0"/>
                        <a:t>) = Net exports (</a:t>
                      </a:r>
                      <a:r>
                        <a:rPr lang="en-US" i="1" dirty="0" smtClean="0"/>
                        <a:t>NX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 interest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 exchange rate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44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cut and/or increase in government spending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325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Import tariff and/or</a:t>
                      </a:r>
                      <a:r>
                        <a:rPr lang="en-US" baseline="0" dirty="0" smtClean="0"/>
                        <a:t> import quota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2563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in political instability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↓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↑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↓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376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6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Unusual Case of Purchasing-Power Parity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79976" y="1690688"/>
            <a:ext cx="6921499" cy="3629816"/>
            <a:chOff x="1327151" y="1546514"/>
            <a:chExt cx="9931976" cy="5208589"/>
          </a:xfrm>
        </p:grpSpPr>
        <p:sp>
          <p:nvSpPr>
            <p:cNvPr id="17411" name="Freeform 17"/>
            <p:cNvSpPr>
              <a:spLocks/>
            </p:cNvSpPr>
            <p:nvPr/>
          </p:nvSpPr>
          <p:spPr bwMode="auto">
            <a:xfrm>
              <a:off x="3154363" y="1546514"/>
              <a:ext cx="6711950" cy="4632325"/>
            </a:xfrm>
            <a:custGeom>
              <a:avLst/>
              <a:gdLst>
                <a:gd name="T0" fmla="*/ 0 w 4228"/>
                <a:gd name="T1" fmla="*/ 0 h 2918"/>
                <a:gd name="T2" fmla="*/ 0 w 4228"/>
                <a:gd name="T3" fmla="*/ 4632325 h 2918"/>
                <a:gd name="T4" fmla="*/ 6711950 w 4228"/>
                <a:gd name="T5" fmla="*/ 4632325 h 29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8" h="2918">
                  <a:moveTo>
                    <a:pt x="0" y="0"/>
                  </a:moveTo>
                  <a:lnTo>
                    <a:pt x="0" y="2918"/>
                  </a:lnTo>
                  <a:lnTo>
                    <a:pt x="4228" y="291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Rectangle 18"/>
            <p:cNvSpPr>
              <a:spLocks noChangeArrowheads="1"/>
            </p:cNvSpPr>
            <p:nvPr/>
          </p:nvSpPr>
          <p:spPr bwMode="auto">
            <a:xfrm>
              <a:off x="7802852" y="6216938"/>
              <a:ext cx="3456275" cy="529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 b="1" dirty="0">
                  <a:solidFill>
                    <a:srgbClr val="000000"/>
                  </a:solidFill>
                  <a:latin typeface="+mn-lt"/>
                </a:rPr>
                <a:t>Quantity of 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+mn-lt"/>
                </a:rPr>
                <a:t>domestic currency exchanged for foreign currency</a:t>
              </a:r>
              <a:endParaRPr lang="en-US" altLang="en-US" sz="1200" dirty="0">
                <a:latin typeface="+mn-lt"/>
              </a:endParaRPr>
            </a:p>
          </p:txBody>
        </p:sp>
        <p:sp>
          <p:nvSpPr>
            <p:cNvPr id="17415" name="Rectangle 21"/>
            <p:cNvSpPr>
              <a:spLocks noChangeArrowheads="1"/>
            </p:cNvSpPr>
            <p:nvPr/>
          </p:nvSpPr>
          <p:spPr bwMode="auto">
            <a:xfrm>
              <a:off x="2088430" y="1589812"/>
              <a:ext cx="1038225" cy="794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sz="1200" b="1" dirty="0" smtClean="0">
                  <a:solidFill>
                    <a:srgbClr val="000000"/>
                  </a:solidFill>
                  <a:latin typeface="+mn-lt"/>
                </a:rPr>
                <a:t>Real Exchange Rate</a:t>
              </a:r>
              <a:endParaRPr lang="en-US" altLang="en-US" sz="1600" dirty="0">
                <a:latin typeface="+mn-lt"/>
              </a:endParaRPr>
            </a:p>
          </p:txBody>
        </p: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>
              <a:off x="5430841" y="2254538"/>
              <a:ext cx="3738563" cy="3924300"/>
              <a:chOff x="2461" y="1234"/>
              <a:chExt cx="2355" cy="2472"/>
            </a:xfrm>
          </p:grpSpPr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 flipV="1">
                <a:off x="2545" y="1278"/>
                <a:ext cx="1" cy="2428"/>
              </a:xfrm>
              <a:prstGeom prst="line">
                <a:avLst/>
              </a:prstGeom>
              <a:noFill/>
              <a:ln w="60325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Rectangle 25"/>
              <p:cNvSpPr>
                <a:spLocks noChangeArrowheads="1"/>
              </p:cNvSpPr>
              <p:nvPr/>
            </p:nvSpPr>
            <p:spPr bwMode="auto">
              <a:xfrm>
                <a:off x="2461" y="1234"/>
                <a:ext cx="2355" cy="5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200" dirty="0">
                    <a:solidFill>
                      <a:srgbClr val="000000"/>
                    </a:solidFill>
                    <a:latin typeface="+mn-lt"/>
                  </a:rPr>
                  <a:t>Supply of </a:t>
                </a: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domestic currency</a:t>
                </a:r>
                <a:b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</a:b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(net </a:t>
                </a:r>
                <a:r>
                  <a:rPr lang="en-US" altLang="en-US" sz="1200" dirty="0">
                    <a:solidFill>
                      <a:srgbClr val="000000"/>
                    </a:solidFill>
                    <a:latin typeface="+mn-lt"/>
                  </a:rPr>
                  <a:t>capital outflow, </a:t>
                </a: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determined in the market for loanable funds)</a:t>
                </a:r>
                <a:endParaRPr lang="en-US" altLang="en-US" sz="1200" dirty="0">
                  <a:latin typeface="+mn-lt"/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3540125" y="4102389"/>
              <a:ext cx="6513517" cy="641350"/>
              <a:chOff x="1270" y="2398"/>
              <a:chExt cx="4103" cy="404"/>
            </a:xfrm>
          </p:grpSpPr>
          <p:sp>
            <p:nvSpPr>
              <p:cNvPr id="17429" name="Line 28"/>
              <p:cNvSpPr>
                <a:spLocks noChangeShapeType="1"/>
              </p:cNvSpPr>
              <p:nvPr/>
            </p:nvSpPr>
            <p:spPr bwMode="auto">
              <a:xfrm flipH="1" flipV="1">
                <a:off x="1270" y="2398"/>
                <a:ext cx="2592" cy="0"/>
              </a:xfrm>
              <a:prstGeom prst="line">
                <a:avLst/>
              </a:prstGeom>
              <a:noFill/>
              <a:ln w="60325">
                <a:solidFill>
                  <a:srgbClr val="003F9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Rectangle 29"/>
              <p:cNvSpPr>
                <a:spLocks noChangeArrowheads="1"/>
              </p:cNvSpPr>
              <p:nvPr/>
            </p:nvSpPr>
            <p:spPr bwMode="auto">
              <a:xfrm>
                <a:off x="3630" y="2468"/>
                <a:ext cx="1743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200" dirty="0">
                    <a:solidFill>
                      <a:srgbClr val="000000"/>
                    </a:solidFill>
                    <a:latin typeface="+mn-lt"/>
                  </a:rPr>
                  <a:t>Demand for </a:t>
                </a: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domestic currency</a:t>
                </a:r>
                <a:b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</a:b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(net exports, PPP)</a:t>
                </a:r>
                <a:endParaRPr lang="en-US" altLang="en-US" sz="1200" dirty="0">
                  <a:latin typeface="+mn-lt"/>
                </a:endParaRPr>
              </a:p>
            </p:txBody>
          </p:sp>
        </p:grpSp>
        <p:grpSp>
          <p:nvGrpSpPr>
            <p:cNvPr id="87071" name="Group 31"/>
            <p:cNvGrpSpPr>
              <a:grpSpLocks/>
            </p:cNvGrpSpPr>
            <p:nvPr/>
          </p:nvGrpSpPr>
          <p:grpSpPr bwMode="auto">
            <a:xfrm>
              <a:off x="1327151" y="3680115"/>
              <a:ext cx="5154613" cy="3074988"/>
              <a:chOff x="-124" y="2132"/>
              <a:chExt cx="3247" cy="1937"/>
            </a:xfrm>
          </p:grpSpPr>
          <p:sp>
            <p:nvSpPr>
              <p:cNvPr id="17427" name="Rectangle 33"/>
              <p:cNvSpPr>
                <a:spLocks noChangeArrowheads="1"/>
              </p:cNvSpPr>
              <p:nvPr/>
            </p:nvSpPr>
            <p:spPr bwMode="auto">
              <a:xfrm>
                <a:off x="1973" y="3735"/>
                <a:ext cx="115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Equilibrium </a:t>
                </a:r>
                <a:r>
                  <a:rPr lang="en-US" altLang="en-US" sz="1200" i="1" dirty="0" smtClean="0">
                    <a:solidFill>
                      <a:srgbClr val="000000"/>
                    </a:solidFill>
                    <a:latin typeface="+mn-lt"/>
                  </a:rPr>
                  <a:t>NCO</a:t>
                </a: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 and equilibrium </a:t>
                </a:r>
                <a:r>
                  <a:rPr lang="en-US" altLang="en-US" sz="1200" i="1" dirty="0" smtClean="0">
                    <a:solidFill>
                      <a:srgbClr val="000000"/>
                    </a:solidFill>
                    <a:latin typeface="+mn-lt"/>
                  </a:rPr>
                  <a:t>NX</a:t>
                </a:r>
                <a:endParaRPr lang="en-US" altLang="en-US" sz="1200" i="1" dirty="0">
                  <a:latin typeface="+mn-lt"/>
                </a:endParaRPr>
              </a:p>
            </p:txBody>
          </p:sp>
          <p:grpSp>
            <p:nvGrpSpPr>
              <p:cNvPr id="17421" name="Group 35"/>
              <p:cNvGrpSpPr>
                <a:grpSpLocks/>
              </p:cNvGrpSpPr>
              <p:nvPr/>
            </p:nvGrpSpPr>
            <p:grpSpPr bwMode="auto">
              <a:xfrm>
                <a:off x="-124" y="2132"/>
                <a:ext cx="2714" cy="501"/>
                <a:chOff x="-124" y="2132"/>
                <a:chExt cx="2714" cy="501"/>
              </a:xfrm>
            </p:grpSpPr>
            <p:sp>
              <p:nvSpPr>
                <p:cNvPr id="17422" name="Line 36"/>
                <p:cNvSpPr>
                  <a:spLocks noChangeShapeType="1"/>
                </p:cNvSpPr>
                <p:nvPr/>
              </p:nvSpPr>
              <p:spPr bwMode="auto">
                <a:xfrm>
                  <a:off x="1027" y="2398"/>
                  <a:ext cx="1518" cy="1"/>
                </a:xfrm>
                <a:prstGeom prst="line">
                  <a:avLst/>
                </a:prstGeom>
                <a:noFill/>
                <a:ln w="2063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3" name="Oval 37"/>
                <p:cNvSpPr>
                  <a:spLocks noChangeArrowheads="1"/>
                </p:cNvSpPr>
                <p:nvPr/>
              </p:nvSpPr>
              <p:spPr bwMode="auto">
                <a:xfrm>
                  <a:off x="2504" y="2351"/>
                  <a:ext cx="86" cy="8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7424" name="Rectangle 38"/>
                <p:cNvSpPr>
                  <a:spLocks noChangeArrowheads="1"/>
                </p:cNvSpPr>
                <p:nvPr/>
              </p:nvSpPr>
              <p:spPr bwMode="auto">
                <a:xfrm>
                  <a:off x="-124" y="2132"/>
                  <a:ext cx="826" cy="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/>
                  <a:r>
                    <a:rPr lang="en-US" altLang="en-US" sz="1200" dirty="0" smtClean="0">
                      <a:solidFill>
                        <a:srgbClr val="000000"/>
                      </a:solidFill>
                      <a:latin typeface="+mn-lt"/>
                    </a:rPr>
                    <a:t>Equilibrium real exchange rate</a:t>
                  </a:r>
                  <a:endParaRPr lang="en-US" altLang="en-US" sz="1200" dirty="0">
                    <a:latin typeface="+mn-lt"/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2432051" y="3886200"/>
              <a:ext cx="633408" cy="397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/>
                <a:t>= 1</a:t>
              </a:r>
              <a:endParaRPr lang="en-US" sz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49405" y="1941522"/>
            <a:ext cx="38933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Recall that under the unusual case of purchasing-power parity, the net exports (</a:t>
            </a:r>
            <a:r>
              <a:rPr lang="en-US" i="1" dirty="0" smtClean="0"/>
              <a:t>NX</a:t>
            </a:r>
            <a:r>
              <a:rPr lang="en-US" dirty="0" smtClean="0"/>
              <a:t>) curve is horizontal at the real exchange rate of 1.</a:t>
            </a:r>
          </a:p>
          <a:p>
            <a:endParaRPr lang="en-US" dirty="0"/>
          </a:p>
          <a:p>
            <a:r>
              <a:rPr lang="en-US" dirty="0" smtClean="0"/>
              <a:t>We could repeat the three prediction exercises we just did with this horizontal </a:t>
            </a:r>
            <a:r>
              <a:rPr lang="en-US" i="1" dirty="0" smtClean="0"/>
              <a:t>NX</a:t>
            </a:r>
            <a:r>
              <a:rPr lang="en-US" dirty="0" smtClean="0"/>
              <a:t> curve instead of the more common negatively-sloped </a:t>
            </a:r>
            <a:r>
              <a:rPr lang="en-US" i="1" dirty="0" smtClean="0"/>
              <a:t>NX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urve.</a:t>
            </a:r>
          </a:p>
          <a:p>
            <a:endParaRPr lang="en-US" dirty="0"/>
          </a:p>
          <a:p>
            <a:r>
              <a:rPr lang="en-US" dirty="0" smtClean="0"/>
              <a:t>The predictions would be the same as before, except that the real exchange rate would remain unchanged (at 1) in all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Accounting Identity: </a:t>
            </a:r>
            <a:r>
              <a:rPr lang="en-US" i="1" dirty="0" smtClean="0"/>
              <a:t>S</a:t>
            </a:r>
            <a:r>
              <a:rPr lang="en-US" dirty="0" smtClean="0"/>
              <a:t> = </a:t>
            </a:r>
            <a:r>
              <a:rPr lang="en-US" i="1" dirty="0" smtClean="0"/>
              <a:t>I</a:t>
            </a:r>
            <a:r>
              <a:rPr lang="en-US" dirty="0" smtClean="0"/>
              <a:t> + </a:t>
            </a:r>
            <a:r>
              <a:rPr lang="en-US" i="1" dirty="0"/>
              <a:t>NCO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We have seen before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And we have seen before that it </a:t>
                </a:r>
                <a:r>
                  <a:rPr lang="en-US" dirty="0" smtClean="0"/>
                  <a:t>makes sense: </a:t>
                </a:r>
              </a:p>
              <a:p>
                <a:pPr lvl="1"/>
                <a:r>
                  <a:rPr lang="en-US" dirty="0" smtClean="0"/>
                  <a:t>A nation’s saving must end up being loaned to domestic borrowers or foreign borrowers.</a:t>
                </a:r>
              </a:p>
              <a:p>
                <a:pPr lvl="1"/>
                <a:r>
                  <a:rPr lang="en-US" dirty="0" smtClean="0"/>
                  <a:t>The loans made to domestic borrowers will end up as investment spending mainly by domestic firms (</a:t>
                </a:r>
                <a:r>
                  <a:rPr lang="en-US" i="1" dirty="0" smtClean="0"/>
                  <a:t>I</a:t>
                </a:r>
                <a:r>
                  <a:rPr lang="en-US" dirty="0" smtClean="0"/>
                  <a:t>).</a:t>
                </a:r>
              </a:p>
              <a:p>
                <a:pPr lvl="1"/>
                <a:r>
                  <a:rPr lang="en-US" dirty="0" smtClean="0"/>
                  <a:t>And the loans made to foreigners will be net capital outflow (</a:t>
                </a:r>
                <a:r>
                  <a:rPr lang="en-US" i="1" dirty="0" smtClean="0"/>
                  <a:t>NCO</a:t>
                </a:r>
                <a:r>
                  <a:rPr lang="en-US" dirty="0" smtClean="0"/>
                  <a:t>).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Therefore,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2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Loanable Funds Theory of the Real Interest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in a free-market economy, people and/or firms cannot be forced to do this or that.</a:t>
            </a:r>
          </a:p>
          <a:p>
            <a:r>
              <a:rPr lang="en-US" dirty="0" smtClean="0"/>
              <a:t>Therefore, </a:t>
            </a:r>
            <a:r>
              <a:rPr lang="en-US" i="1" dirty="0" smtClean="0"/>
              <a:t>desired</a:t>
            </a:r>
            <a:r>
              <a:rPr lang="en-US" dirty="0" smtClean="0"/>
              <a:t> saving by households must be equal to </a:t>
            </a:r>
            <a:r>
              <a:rPr lang="en-US" i="1" dirty="0" smtClean="0"/>
              <a:t>desired</a:t>
            </a:r>
            <a:r>
              <a:rPr lang="en-US" dirty="0" smtClean="0"/>
              <a:t> investment spending by firms and households plus </a:t>
            </a:r>
            <a:r>
              <a:rPr lang="en-US" i="1" dirty="0" smtClean="0"/>
              <a:t>desired</a:t>
            </a:r>
            <a:r>
              <a:rPr lang="en-US" dirty="0" smtClean="0"/>
              <a:t> net capital outflow.</a:t>
            </a:r>
          </a:p>
          <a:p>
            <a:r>
              <a:rPr lang="en-US" dirty="0" smtClean="0"/>
              <a:t>How is this accomplished? How are these desired amounts brought into 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Loanable Funds Theory of the Real Interest Rate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theory of loanable funds </a:t>
                </a:r>
                <a:r>
                  <a:rPr lang="en-US" dirty="0" smtClean="0"/>
                  <a:t>says that:</a:t>
                </a:r>
              </a:p>
              <a:p>
                <a:pPr lvl="1"/>
                <a:r>
                  <a:rPr lang="en-US" dirty="0" smtClean="0"/>
                  <a:t>There’s a market for loanable funds 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supply of loanable funds </a:t>
                </a:r>
                <a:r>
                  <a:rPr lang="en-US" dirty="0" smtClean="0"/>
                  <a:t>= desired national saving (</a:t>
                </a:r>
                <a:r>
                  <a:rPr lang="en-US" i="1" dirty="0" smtClean="0"/>
                  <a:t>S</a:t>
                </a:r>
                <a:r>
                  <a:rPr lang="en-US" dirty="0" smtClean="0"/>
                  <a:t>).</a:t>
                </a:r>
              </a:p>
              <a:p>
                <a:pPr lvl="2"/>
                <a:r>
                  <a:rPr lang="en-US" dirty="0" smtClean="0"/>
                  <a:t>This supply depends on many factors, including the real interest rate.</a:t>
                </a:r>
              </a:p>
              <a:p>
                <a:pPr lvl="2"/>
                <a:r>
                  <a:rPr lang="en-US" dirty="0" smtClean="0"/>
                  <a:t>The supply of loanable funds </a:t>
                </a:r>
                <a:r>
                  <a:rPr lang="en-US" i="1" dirty="0" smtClean="0"/>
                  <a:t>increases</a:t>
                </a:r>
                <a:r>
                  <a:rPr lang="en-US" dirty="0" smtClean="0"/>
                  <a:t> when the real interest rate </a:t>
                </a:r>
                <a:r>
                  <a:rPr lang="en-US" i="1" dirty="0" smtClean="0"/>
                  <a:t>increases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demand for loanable funds </a:t>
                </a:r>
                <a:r>
                  <a:rPr lang="en-US" dirty="0" smtClean="0"/>
                  <a:t>= desired domestic investment spending (</a:t>
                </a:r>
                <a:r>
                  <a:rPr lang="en-US" i="1" dirty="0" smtClean="0"/>
                  <a:t>I</a:t>
                </a:r>
                <a:r>
                  <a:rPr lang="en-US" dirty="0" smtClean="0"/>
                  <a:t>) + desired net capital outflow (</a:t>
                </a:r>
                <a:r>
                  <a:rPr lang="en-US" i="1" dirty="0" smtClean="0"/>
                  <a:t>NCO</a:t>
                </a:r>
                <a:r>
                  <a:rPr lang="en-US" dirty="0" smtClean="0"/>
                  <a:t>).</a:t>
                </a:r>
              </a:p>
              <a:p>
                <a:pPr lvl="2"/>
                <a:r>
                  <a:rPr lang="en-US" dirty="0"/>
                  <a:t>This </a:t>
                </a:r>
                <a:r>
                  <a:rPr lang="en-US" dirty="0" smtClean="0"/>
                  <a:t>demand </a:t>
                </a:r>
                <a:r>
                  <a:rPr lang="en-US" dirty="0"/>
                  <a:t>depends on many factors, including the real interest rate.</a:t>
                </a:r>
              </a:p>
              <a:p>
                <a:pPr lvl="2"/>
                <a:r>
                  <a:rPr lang="en-US" dirty="0"/>
                  <a:t>The </a:t>
                </a:r>
                <a:r>
                  <a:rPr lang="en-US" dirty="0" smtClean="0"/>
                  <a:t>demand for </a:t>
                </a:r>
                <a:r>
                  <a:rPr lang="en-US" dirty="0"/>
                  <a:t>loanable funds </a:t>
                </a:r>
                <a:r>
                  <a:rPr lang="en-US" i="1" dirty="0" smtClean="0"/>
                  <a:t>decreases</a:t>
                </a:r>
                <a:r>
                  <a:rPr lang="en-US" dirty="0" smtClean="0"/>
                  <a:t> </a:t>
                </a:r>
                <a:r>
                  <a:rPr lang="en-US" dirty="0"/>
                  <a:t>when the real interest rate </a:t>
                </a:r>
                <a:r>
                  <a:rPr lang="en-US" i="1" dirty="0"/>
                  <a:t>increases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The real interest rate reaches an </a:t>
                </a:r>
                <a:r>
                  <a:rPr lang="en-US" i="1" dirty="0" smtClean="0"/>
                  <a:t>equilibrium</a:t>
                </a:r>
                <a:r>
                  <a:rPr lang="en-US" dirty="0" smtClean="0"/>
                  <a:t> level at which supply is equal to demand</a:t>
                </a:r>
              </a:p>
              <a:p>
                <a:pPr lvl="1"/>
                <a:r>
                  <a:rPr lang="en-US" dirty="0" smtClean="0"/>
                  <a:t>In this way, we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𝑁𝐶𝑂</m:t>
                    </m:r>
                  </m:oMath>
                </a14:m>
                <a:r>
                  <a:rPr lang="en-US" dirty="0" smtClean="0"/>
                  <a:t> even when the variables are interpreted as the </a:t>
                </a:r>
                <a:r>
                  <a:rPr lang="en-US" i="1" dirty="0" smtClean="0"/>
                  <a:t>desired</a:t>
                </a:r>
                <a:r>
                  <a:rPr lang="en-US" dirty="0" smtClean="0"/>
                  <a:t> amounts.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3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8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reeform 17"/>
          <p:cNvSpPr>
            <a:spLocks/>
          </p:cNvSpPr>
          <p:nvPr/>
        </p:nvSpPr>
        <p:spPr bwMode="auto">
          <a:xfrm>
            <a:off x="3068638" y="1504658"/>
            <a:ext cx="6691312" cy="4616450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4616450 h 2908"/>
              <a:gd name="T4" fmla="*/ 6691312 w 4215"/>
              <a:gd name="T5" fmla="*/ 4616450 h 29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Rectangle 18"/>
          <p:cNvSpPr>
            <a:spLocks noChangeArrowheads="1"/>
          </p:cNvSpPr>
          <p:nvPr/>
        </p:nvSpPr>
        <p:spPr bwMode="auto">
          <a:xfrm>
            <a:off x="8588375" y="6137424"/>
            <a:ext cx="19133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of Loanable Funds Supplied</a:t>
            </a:r>
            <a:endParaRPr lang="en-US" altLang="en-US" dirty="0">
              <a:latin typeface="+mn-lt"/>
            </a:endParaRPr>
          </a:p>
        </p:txBody>
      </p:sp>
      <p:grpSp>
        <p:nvGrpSpPr>
          <p:cNvPr id="86039" name="Group 23"/>
          <p:cNvGrpSpPr>
            <a:grpSpLocks/>
          </p:cNvGrpSpPr>
          <p:nvPr/>
        </p:nvGrpSpPr>
        <p:grpSpPr bwMode="auto">
          <a:xfrm>
            <a:off x="4179888" y="2347621"/>
            <a:ext cx="4865688" cy="3376612"/>
            <a:chOff x="1673" y="1281"/>
            <a:chExt cx="3065" cy="2127"/>
          </a:xfrm>
        </p:grpSpPr>
        <p:sp>
          <p:nvSpPr>
            <p:cNvPr id="9241" name="Line 24"/>
            <p:cNvSpPr>
              <a:spLocks noChangeShapeType="1"/>
            </p:cNvSpPr>
            <p:nvPr/>
          </p:nvSpPr>
          <p:spPr bwMode="auto">
            <a:xfrm flipV="1">
              <a:off x="1673" y="1327"/>
              <a:ext cx="1601" cy="208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25"/>
            <p:cNvSpPr>
              <a:spLocks noChangeArrowheads="1"/>
            </p:cNvSpPr>
            <p:nvPr/>
          </p:nvSpPr>
          <p:spPr bwMode="auto">
            <a:xfrm>
              <a:off x="3332" y="1281"/>
              <a:ext cx="140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700" b="1" dirty="0">
                  <a:solidFill>
                    <a:srgbClr val="000000"/>
                  </a:solidFill>
                  <a:latin typeface="+mn-lt"/>
                </a:rPr>
                <a:t>Supply of loanable 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funds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(National saving, 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S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altLang="en-US" b="1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Market for Loanable </a:t>
            </a:r>
            <a:r>
              <a:rPr lang="en-US" altLang="en-US" dirty="0" smtClean="0"/>
              <a:t>Funds: Supply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3576" y="1505968"/>
            <a:ext cx="1135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Real Interest Rate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49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reeform 17"/>
          <p:cNvSpPr>
            <a:spLocks/>
          </p:cNvSpPr>
          <p:nvPr/>
        </p:nvSpPr>
        <p:spPr bwMode="auto">
          <a:xfrm>
            <a:off x="1201738" y="1792726"/>
            <a:ext cx="4427537" cy="3775931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4616450 h 2908"/>
              <a:gd name="T4" fmla="*/ 6691312 w 4215"/>
              <a:gd name="T5" fmla="*/ 4616450 h 29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Rectangle 18"/>
          <p:cNvSpPr>
            <a:spLocks noChangeArrowheads="1"/>
          </p:cNvSpPr>
          <p:nvPr/>
        </p:nvSpPr>
        <p:spPr bwMode="auto">
          <a:xfrm>
            <a:off x="3692525" y="5584974"/>
            <a:ext cx="189489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of loanable </a:t>
            </a:r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f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unds </a:t>
            </a:r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d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emanded for domestic investment</a:t>
            </a:r>
            <a:endParaRPr lang="en-US" altLang="en-US" dirty="0">
              <a:latin typeface="+mn-lt"/>
            </a:endParaRPr>
          </a:p>
        </p:txBody>
      </p: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1362075" y="2346034"/>
            <a:ext cx="4140208" cy="2584451"/>
            <a:chOff x="1074" y="1628"/>
            <a:chExt cx="2608" cy="1628"/>
          </a:xfrm>
        </p:grpSpPr>
        <p:sp>
          <p:nvSpPr>
            <p:cNvPr id="9236" name="Line 28"/>
            <p:cNvSpPr>
              <a:spLocks noChangeShapeType="1"/>
            </p:cNvSpPr>
            <p:nvPr/>
          </p:nvSpPr>
          <p:spPr bwMode="auto">
            <a:xfrm flipH="1" flipV="1">
              <a:off x="1074" y="1628"/>
              <a:ext cx="960" cy="1570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30"/>
            <p:cNvSpPr>
              <a:spLocks noChangeArrowheads="1"/>
            </p:cNvSpPr>
            <p:nvPr/>
          </p:nvSpPr>
          <p:spPr bwMode="auto">
            <a:xfrm>
              <a:off x="2101" y="2926"/>
              <a:ext cx="15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Demand for loanable funds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 for domestic investment (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I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altLang="en-US" b="1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Market for Loanable </a:t>
            </a:r>
            <a:r>
              <a:rPr lang="en-US" altLang="en-US" dirty="0" smtClean="0"/>
              <a:t>Funds: Demand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676" y="2315593"/>
            <a:ext cx="1135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Real Interest Rate</a:t>
            </a:r>
            <a:endParaRPr lang="en-US" b="1" dirty="0"/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6716713" y="1792726"/>
            <a:ext cx="4427537" cy="3775931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4616450 h 2908"/>
              <a:gd name="T4" fmla="*/ 6691312 w 4215"/>
              <a:gd name="T5" fmla="*/ 4616450 h 29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9207500" y="5584974"/>
            <a:ext cx="189489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of loanable </a:t>
            </a:r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f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unds </a:t>
            </a:r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d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emanded for net capital outflow</a:t>
            </a:r>
            <a:endParaRPr lang="en-US" altLang="en-US" dirty="0">
              <a:latin typeface="+mn-lt"/>
            </a:endParaRPr>
          </a:p>
        </p:txBody>
      </p: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6877050" y="2346034"/>
            <a:ext cx="5159383" cy="2584451"/>
            <a:chOff x="1074" y="1628"/>
            <a:chExt cx="3250" cy="1628"/>
          </a:xfrm>
        </p:grpSpPr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H="1" flipV="1">
              <a:off x="1074" y="1628"/>
              <a:ext cx="1567" cy="1570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2653" y="2926"/>
              <a:ext cx="16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Demand for loanable funds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 for net capital outflow (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NCO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altLang="en-US" b="1" dirty="0">
                <a:latin typeface="+mn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562601" y="2315593"/>
            <a:ext cx="1135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Real Interest Rate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9773" y="3455469"/>
            <a:ext cx="1174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reeform 17"/>
          <p:cNvSpPr>
            <a:spLocks/>
          </p:cNvSpPr>
          <p:nvPr/>
        </p:nvSpPr>
        <p:spPr bwMode="auto">
          <a:xfrm>
            <a:off x="3068638" y="1504658"/>
            <a:ext cx="6691312" cy="4616450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4616450 h 2908"/>
              <a:gd name="T4" fmla="*/ 6691312 w 4215"/>
              <a:gd name="T5" fmla="*/ 4616450 h 29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Rectangle 18"/>
          <p:cNvSpPr>
            <a:spLocks noChangeArrowheads="1"/>
          </p:cNvSpPr>
          <p:nvPr/>
        </p:nvSpPr>
        <p:spPr bwMode="auto">
          <a:xfrm>
            <a:off x="8588375" y="6137424"/>
            <a:ext cx="18948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700" b="1" dirty="0">
                <a:solidFill>
                  <a:srgbClr val="000000"/>
                </a:solidFill>
                <a:latin typeface="+mn-lt"/>
              </a:rPr>
              <a:t>Quantity </a:t>
            </a:r>
            <a:r>
              <a:rPr lang="en-US" altLang="en-US" sz="1700" b="1" dirty="0" smtClean="0">
                <a:solidFill>
                  <a:srgbClr val="000000"/>
                </a:solidFill>
                <a:latin typeface="+mn-lt"/>
              </a:rPr>
              <a:t>of Loanable Funds Demanded</a:t>
            </a:r>
            <a:endParaRPr lang="en-US" altLang="en-US" dirty="0">
              <a:latin typeface="+mn-lt"/>
            </a:endParaRPr>
          </a:p>
        </p:txBody>
      </p: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3724275" y="2898484"/>
            <a:ext cx="6121408" cy="2844801"/>
            <a:chOff x="1386" y="1628"/>
            <a:chExt cx="3856" cy="1792"/>
          </a:xfrm>
        </p:grpSpPr>
        <p:sp>
          <p:nvSpPr>
            <p:cNvPr id="9236" name="Line 28"/>
            <p:cNvSpPr>
              <a:spLocks noChangeShapeType="1"/>
            </p:cNvSpPr>
            <p:nvPr/>
          </p:nvSpPr>
          <p:spPr bwMode="auto">
            <a:xfrm flipH="1" flipV="1">
              <a:off x="1386" y="1628"/>
              <a:ext cx="2188" cy="144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30"/>
            <p:cNvSpPr>
              <a:spLocks noChangeArrowheads="1"/>
            </p:cNvSpPr>
            <p:nvPr/>
          </p:nvSpPr>
          <p:spPr bwMode="auto">
            <a:xfrm>
              <a:off x="3643" y="2926"/>
              <a:ext cx="1599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Demand for loanable funds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(domestic investment plus </a:t>
              </a:r>
              <a:b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</a:b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net capital outflow, 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I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 + </a:t>
              </a:r>
              <a:r>
                <a:rPr lang="en-US" altLang="en-US" sz="1700" b="1" i="1" dirty="0" smtClean="0">
                  <a:solidFill>
                    <a:srgbClr val="000000"/>
                  </a:solidFill>
                  <a:latin typeface="+mn-lt"/>
                </a:rPr>
                <a:t>NCO</a:t>
              </a:r>
              <a:r>
                <a:rPr lang="en-US" altLang="en-US" sz="1700" b="1" dirty="0" smtClean="0">
                  <a:solidFill>
                    <a:srgbClr val="000000"/>
                  </a:solidFill>
                  <a:latin typeface="+mn-lt"/>
                </a:rPr>
                <a:t>)</a:t>
              </a:r>
              <a:endParaRPr lang="en-US" altLang="en-US" b="1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Market for Loanable </a:t>
            </a:r>
            <a:r>
              <a:rPr lang="en-US" altLang="en-US" dirty="0" smtClean="0"/>
              <a:t>Funds: Demand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3576" y="1505968"/>
            <a:ext cx="1135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Real Interest Rate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71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2174</Words>
  <Application>Microsoft Office PowerPoint</Application>
  <PresentationFormat>Widescreen</PresentationFormat>
  <Paragraphs>386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Office Theme</vt:lpstr>
      <vt:lpstr>A Macroeconomic Theory of the Open Economy</vt:lpstr>
      <vt:lpstr>Prerequisites</vt:lpstr>
      <vt:lpstr>Prerequisites</vt:lpstr>
      <vt:lpstr>An Accounting Identity: S = I + NCO</vt:lpstr>
      <vt:lpstr>Loanable Funds Theory of the Real Interest Rate</vt:lpstr>
      <vt:lpstr>Loanable Funds Theory of the Real Interest Rate</vt:lpstr>
      <vt:lpstr>The Market for Loanable Funds: Supply</vt:lpstr>
      <vt:lpstr>The Market for Loanable Funds: Demand</vt:lpstr>
      <vt:lpstr>The Market for Loanable Funds: Demand</vt:lpstr>
      <vt:lpstr>The Market for Loanable Funds: Equilibrium</vt:lpstr>
      <vt:lpstr>The Market for Loanable Funds: Equilibrium</vt:lpstr>
      <vt:lpstr>The Market for Loanable Funds: Equilibrium</vt:lpstr>
      <vt:lpstr>An Accounting Identity: NX=NCO</vt:lpstr>
      <vt:lpstr>The Market for Foreign-Currency Exchange</vt:lpstr>
      <vt:lpstr>The Market for Foreign-Currency Exchange</vt:lpstr>
      <vt:lpstr>The Market for Foreign-Currency Exchange</vt:lpstr>
      <vt:lpstr>Net Exports and the Real Exchange Rate</vt:lpstr>
      <vt:lpstr>Net Capital Outflow and the Real Exchange Rate</vt:lpstr>
      <vt:lpstr>The Market for Foreign-Currency Exchange</vt:lpstr>
      <vt:lpstr>The Unusual Case of Purchasing-Power Parity</vt:lpstr>
      <vt:lpstr>Simultaneous Equilibrium in Two Markets</vt:lpstr>
      <vt:lpstr>Simultaneous Equilibrium in Two Markets</vt:lpstr>
      <vt:lpstr>Effects of Policy Changes and Unforeseen Events</vt:lpstr>
      <vt:lpstr>A Tax Cut and/or an Increase in Government Spending</vt:lpstr>
      <vt:lpstr>A Tax Cut and/or an Increase in Government Spending</vt:lpstr>
      <vt:lpstr>An Import Tariff or an Import Quota</vt:lpstr>
      <vt:lpstr>An Import Tariff or an Import Quota</vt:lpstr>
      <vt:lpstr>Political Instability and Capital Flight</vt:lpstr>
      <vt:lpstr>Political Instability and Capital Flight</vt:lpstr>
      <vt:lpstr>Summary of Predictions</vt:lpstr>
      <vt:lpstr>The Unusual Case of Purchasing-Power Parity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Macroeconomic Theory of the Open Economy</dc:title>
  <dc:creator>Udayan Roy</dc:creator>
  <cp:lastModifiedBy>Udayan Roy</cp:lastModifiedBy>
  <cp:revision>44</cp:revision>
  <dcterms:created xsi:type="dcterms:W3CDTF">2018-03-12T02:05:20Z</dcterms:created>
  <dcterms:modified xsi:type="dcterms:W3CDTF">2018-03-18T03:01:55Z</dcterms:modified>
</cp:coreProperties>
</file>